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3" r:id="rId2"/>
  </p:sldMasterIdLst>
  <p:notesMasterIdLst>
    <p:notesMasterId r:id="rId23"/>
  </p:notesMasterIdLst>
  <p:handoutMasterIdLst>
    <p:handoutMasterId r:id="rId24"/>
  </p:handoutMasterIdLst>
  <p:sldIdLst>
    <p:sldId id="262" r:id="rId3"/>
    <p:sldId id="263" r:id="rId4"/>
    <p:sldId id="259" r:id="rId5"/>
    <p:sldId id="260"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8" autoAdjust="0"/>
    <p:restoredTop sz="94635" autoAdjust="0"/>
  </p:normalViewPr>
  <p:slideViewPr>
    <p:cSldViewPr>
      <p:cViewPr>
        <p:scale>
          <a:sx n="100" d="100"/>
          <a:sy n="100" d="100"/>
        </p:scale>
        <p:origin x="-461"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1" d="100"/>
          <a:sy n="71" d="100"/>
        </p:scale>
        <p:origin x="-3062"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13D27B6-5442-4C36-A724-6058C505391E}" type="datetimeFigureOut">
              <a:rPr lang="en-US" smtClean="0"/>
              <a:t>8/1/2019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8817A-A55C-44D3-9E0B-03B8F2DB15C9}" type="slidenum">
              <a:rPr lang="en-US" smtClean="0"/>
              <a:t>‹#›</a:t>
            </a:fld>
            <a:endParaRPr lang="en-US"/>
          </a:p>
        </p:txBody>
      </p:sp>
    </p:spTree>
    <p:extLst>
      <p:ext uri="{BB962C8B-B14F-4D97-AF65-F5344CB8AC3E}">
        <p14:creationId xmlns:p14="http://schemas.microsoft.com/office/powerpoint/2010/main" val="1088557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5979BE-AAB2-451E-8D4F-CC51EDD47BE6}" type="datetimeFigureOut">
              <a:rPr lang="en-US" smtClean="0"/>
              <a:t>8/1/2019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7EA474-D71B-4C09-A0BC-CC5D08A58B71}" type="slidenum">
              <a:rPr lang="en-US" smtClean="0"/>
              <a:t>‹#›</a:t>
            </a:fld>
            <a:endParaRPr lang="en-US"/>
          </a:p>
        </p:txBody>
      </p:sp>
    </p:spTree>
    <p:extLst>
      <p:ext uri="{BB962C8B-B14F-4D97-AF65-F5344CB8AC3E}">
        <p14:creationId xmlns:p14="http://schemas.microsoft.com/office/powerpoint/2010/main" val="3288857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Outreach for Electronic Verification of Credentials Ballot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LEC Board Liaison, Trent Knoles and the LEC Chair, Barbara Arkwright accompanied President Stephen Nutter to present IFTA topics at the CVSA (Commercial Vehicle Safety Alliance Workshop) in early April.  The presentations were well received by the law enforcement community.  IRP was also invited to speak about Electronic Credentials at the ITD/PRISM Workshop in late April.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LEC continues to educate law enforcement jurisdictions on the electronic image of the credential as it supports the Board’s charge of the ECWG to maintain the decal until a viable roadside alternative initial identifier can be determined.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LEC members who receive questions about the January 1, 2019 implementation refer those individuals to the IFTA and IRP websites.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M&amp;M Blitz</a:t>
            </a:r>
          </a:p>
          <a:p>
            <a:endParaRPr lang="en-US" sz="1200" kern="1200" dirty="0" smtClean="0">
              <a:solidFill>
                <a:schemeClr val="tx1"/>
              </a:solidFill>
              <a:effectLst/>
              <a:latin typeface="+mn-lt"/>
              <a:ea typeface="+mn-ea"/>
              <a:cs typeface="+mn-cs"/>
            </a:endParaRPr>
          </a:p>
          <a:p>
            <a:r>
              <a:rPr lang="en-US" dirty="0" smtClean="0"/>
              <a:t>30 jurisdictions participated in March 2019</a:t>
            </a:r>
          </a:p>
          <a:p>
            <a:pPr marL="0" indent="0">
              <a:buNone/>
            </a:pPr>
            <a:r>
              <a:rPr lang="en-US" sz="1200" dirty="0" smtClean="0"/>
              <a:t>NS, QC, AL, AZ, AR, CA, DE, FL, GA, IL, IA, KS, KY, MD, MI, MN, MS, MO, MT, NE, NJ, NY, NC, OH, OR, SC, TX, VA, WA, WI</a:t>
            </a:r>
          </a:p>
          <a:p>
            <a:pPr marL="0" indent="0">
              <a:buNone/>
            </a:pPr>
            <a:endParaRPr lang="en-US" dirty="0" smtClean="0"/>
          </a:p>
          <a:p>
            <a:r>
              <a:rPr lang="en-US" dirty="0" smtClean="0"/>
              <a:t>24 jurisdictions participated in May 2019</a:t>
            </a:r>
          </a:p>
          <a:p>
            <a:pPr marL="0" indent="0">
              <a:buNone/>
            </a:pPr>
            <a:r>
              <a:rPr lang="en-US" sz="1200" dirty="0" smtClean="0"/>
              <a:t>BC, NS, QC, AL, AR, CA, DE, FL, GA, IA, KS, KY, MD, MN, MS, MT, NJ, NC, OH, TN, TX, VA, WA, WI</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2019 M&amp;M Blitz form added the tracking of the number of electronic IFTA licenses and IRP cab cards presented roadside in order to record the prevalence of electronic credentials since the January implementation.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total number of electronic IFTA cab cards presented: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March= 333</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May= 197</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total number of IRP cab cards presented: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March= 369</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May= 303</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total number of trucks inspected: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March= </a:t>
            </a:r>
            <a:r>
              <a:rPr lang="en-CA" sz="1200" kern="1200" dirty="0" smtClean="0">
                <a:solidFill>
                  <a:schemeClr val="tx1"/>
                </a:solidFill>
                <a:effectLst/>
                <a:latin typeface="+mn-lt"/>
                <a:ea typeface="+mn-ea"/>
                <a:cs typeface="+mn-cs"/>
              </a:rPr>
              <a:t>249,238</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May= 395,016.</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lvl="0"/>
            <a:r>
              <a:rPr lang="en-US" sz="1200" b="1" kern="1200" dirty="0" err="1" smtClean="0">
                <a:solidFill>
                  <a:schemeClr val="tx1"/>
                </a:solidFill>
                <a:effectLst/>
                <a:latin typeface="+mn-lt"/>
                <a:ea typeface="+mn-ea"/>
                <a:cs typeface="+mn-cs"/>
              </a:rPr>
              <a:t>Webservices</a:t>
            </a:r>
            <a:r>
              <a:rPr lang="en-US" sz="1200" b="1" kern="1200" dirty="0" smtClean="0">
                <a:solidFill>
                  <a:schemeClr val="tx1"/>
                </a:solidFill>
                <a:effectLst/>
                <a:latin typeface="+mn-lt"/>
                <a:ea typeface="+mn-ea"/>
                <a:cs typeface="+mn-cs"/>
              </a:rPr>
              <a:t> Subcommittee: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subcommittee is looking at ways to possibly feed data into already existing programs that may be used roadside to confirm carrier information and status.</a:t>
            </a:r>
          </a:p>
          <a:p>
            <a:r>
              <a:rPr lang="en-US"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The subcommittee is working with Monica Halstead in preparation to distribute a questionnaire, requesting information about the communication of IFTA license status.  According to Monica, this kind of upgrade could pair well with the Clearinghouse modernization </a:t>
            </a:r>
            <a:r>
              <a:rPr lang="en-CA" sz="1200" kern="1200" dirty="0" err="1" smtClean="0">
                <a:solidFill>
                  <a:schemeClr val="tx1"/>
                </a:solidFill>
                <a:effectLst/>
                <a:latin typeface="+mn-lt"/>
                <a:ea typeface="+mn-ea"/>
                <a:cs typeface="+mn-cs"/>
              </a:rPr>
              <a:t>wishlist</a:t>
            </a:r>
            <a:r>
              <a:rPr lang="en-CA"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9F90B0CF-40CC-4E98-98A5-EACA350F2864}" type="slidenum">
              <a:rPr lang="en-US" smtClean="0"/>
              <a:t>7</a:t>
            </a:fld>
            <a:endParaRPr lang="en-US"/>
          </a:p>
        </p:txBody>
      </p:sp>
    </p:spTree>
    <p:extLst>
      <p:ext uri="{BB962C8B-B14F-4D97-AF65-F5344CB8AC3E}">
        <p14:creationId xmlns:p14="http://schemas.microsoft.com/office/powerpoint/2010/main" val="918271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As part of the Strategic</a:t>
            </a:r>
            <a:r>
              <a:rPr lang="en-US" sz="1200" b="0" kern="1200" baseline="0" dirty="0" smtClean="0">
                <a:solidFill>
                  <a:schemeClr val="tx1"/>
                </a:solidFill>
                <a:effectLst/>
                <a:latin typeface="+mn-lt"/>
                <a:ea typeface="+mn-ea"/>
                <a:cs typeface="+mn-cs"/>
              </a:rPr>
              <a:t> Plan, the LEC is being charged with c</a:t>
            </a:r>
            <a:r>
              <a:rPr lang="en-US" sz="1200" dirty="0" smtClean="0"/>
              <a:t>oordinating with the Clearinghouse Advisory Committee on roadside/deskside demographic data coordination plan.</a:t>
            </a:r>
          </a:p>
          <a:p>
            <a:pPr lvl="0"/>
            <a:endParaRPr lang="en-US" sz="1200" b="1" kern="1200" dirty="0" smtClean="0">
              <a:solidFill>
                <a:schemeClr val="tx1"/>
              </a:solidFill>
              <a:effectLst/>
              <a:latin typeface="+mn-lt"/>
              <a:ea typeface="+mn-ea"/>
              <a:cs typeface="+mn-cs"/>
            </a:endParaRPr>
          </a:p>
          <a:p>
            <a:pPr lvl="0"/>
            <a:r>
              <a:rPr lang="en-US" sz="1200" b="0" kern="1200" dirty="0" smtClean="0">
                <a:solidFill>
                  <a:schemeClr val="tx1"/>
                </a:solidFill>
                <a:effectLst/>
                <a:latin typeface="+mn-lt"/>
                <a:ea typeface="+mn-ea"/>
                <a:cs typeface="+mn-cs"/>
              </a:rPr>
              <a:t>The LEC has already begun discussions with the CAC and formed 2 subcommittees.</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Discussions with the Clearinghouse Advisory Committee: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LEC and CAC are discussing the most applicable efficient use of the Clearinghouse for roadside enforcement.</a:t>
            </a:r>
          </a:p>
          <a:p>
            <a:endParaRPr lang="en-US" sz="1200" kern="1200" dirty="0" smtClean="0">
              <a:solidFill>
                <a:schemeClr val="tx1"/>
              </a:solidFill>
              <a:effectLst/>
              <a:latin typeface="+mn-lt"/>
              <a:ea typeface="+mn-ea"/>
              <a:cs typeface="+mn-cs"/>
            </a:endParaRPr>
          </a:p>
          <a:p>
            <a:pPr lvl="0"/>
            <a:r>
              <a:rPr lang="en-US" sz="1200" b="1" kern="1200" dirty="0" err="1" smtClean="0">
                <a:solidFill>
                  <a:schemeClr val="tx1"/>
                </a:solidFill>
                <a:effectLst/>
                <a:latin typeface="+mn-lt"/>
                <a:ea typeface="+mn-ea"/>
                <a:cs typeface="+mn-cs"/>
              </a:rPr>
              <a:t>Webservices</a:t>
            </a:r>
            <a:r>
              <a:rPr lang="en-US" sz="1200" b="1" kern="1200" dirty="0" smtClean="0">
                <a:solidFill>
                  <a:schemeClr val="tx1"/>
                </a:solidFill>
                <a:effectLst/>
                <a:latin typeface="+mn-lt"/>
                <a:ea typeface="+mn-ea"/>
                <a:cs typeface="+mn-cs"/>
              </a:rPr>
              <a:t> Subcommittee: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subcommittee is looking at ways to possibly feed data into already existing programs that may be used roadside to confirm carrier information and status.</a:t>
            </a:r>
          </a:p>
          <a:p>
            <a:r>
              <a:rPr lang="en-US"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The subcommittee is working with Monica Halstead in preparation to distribute a questionnaire, requesting information about the communication of IFTA license status.  According to Monica, this kind of upgrade will fit into a Clearinghouse modernization </a:t>
            </a:r>
            <a:r>
              <a:rPr lang="en-CA" sz="1200" kern="1200" dirty="0" err="1" smtClean="0">
                <a:solidFill>
                  <a:schemeClr val="tx1"/>
                </a:solidFill>
                <a:effectLst/>
                <a:latin typeface="+mn-lt"/>
                <a:ea typeface="+mn-ea"/>
                <a:cs typeface="+mn-cs"/>
              </a:rPr>
              <a:t>wishlist</a:t>
            </a:r>
            <a:r>
              <a:rPr lang="en-CA"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Webinar Subcommittee: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LEC sub-committee is ready to assist IFTA to create a webinar for enforcement if the Board is still interested in moving that direction.</a:t>
            </a:r>
          </a:p>
          <a:p>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F90B0CF-40CC-4E98-98A5-EACA350F2864}" type="slidenum">
              <a:rPr lang="en-US" smtClean="0"/>
              <a:t>8</a:t>
            </a:fld>
            <a:endParaRPr lang="en-US"/>
          </a:p>
        </p:txBody>
      </p:sp>
    </p:spTree>
    <p:extLst>
      <p:ext uri="{BB962C8B-B14F-4D97-AF65-F5344CB8AC3E}">
        <p14:creationId xmlns:p14="http://schemas.microsoft.com/office/powerpoint/2010/main" val="774833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3"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fontAlgn="base">
              <a:spcBef>
                <a:spcPct val="0"/>
              </a:spcBef>
              <a:spcAft>
                <a:spcPct val="0"/>
              </a:spcAft>
              <a:defRPr/>
            </a:pPr>
            <a:r>
              <a:rPr lang="en-US" dirty="0" smtClean="0">
                <a:solidFill>
                  <a:prstClr val="black">
                    <a:tint val="75000"/>
                  </a:prstClr>
                </a:solidFill>
              </a:rPr>
              <a:t>August 14-15	</a:t>
            </a:r>
            <a:endParaRPr lang="en-US" dirty="0">
              <a:solidFill>
                <a:prstClr val="black">
                  <a:tint val="75000"/>
                </a:prstClr>
              </a:solidFill>
            </a:endParaRPr>
          </a:p>
        </p:txBody>
      </p:sp>
      <p:sp>
        <p:nvSpPr>
          <p:cNvPr id="1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fontAlgn="base">
              <a:spcBef>
                <a:spcPct val="0"/>
              </a:spcBef>
              <a:spcAft>
                <a:spcPct val="0"/>
              </a:spcAft>
              <a:defRPr/>
            </a:pPr>
            <a:r>
              <a:rPr lang="en-US" dirty="0" smtClean="0">
                <a:solidFill>
                  <a:prstClr val="black">
                    <a:tint val="75000"/>
                  </a:prstClr>
                </a:solidFill>
              </a:rPr>
              <a:t>2019 Annual IFTA Business Meeting</a:t>
            </a:r>
            <a:endParaRPr lang="en-US" dirty="0">
              <a:solidFill>
                <a:prstClr val="black">
                  <a:tint val="75000"/>
                </a:prstClr>
              </a:solidFill>
            </a:endParaRPr>
          </a:p>
        </p:txBody>
      </p:sp>
      <p:sp>
        <p:nvSpPr>
          <p:cNvPr id="15"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r>
              <a:rPr lang="en-US" altLang="en-US" dirty="0" smtClean="0">
                <a:latin typeface="Arial" charset="0"/>
              </a:rPr>
              <a:t>Raleigh, North Carolina</a:t>
            </a:r>
            <a:endParaRPr lang="en-US" altLang="en-US" dirty="0">
              <a:latin typeface="Arial" charset="0"/>
            </a:endParaRPr>
          </a:p>
        </p:txBody>
      </p:sp>
    </p:spTree>
    <p:extLst>
      <p:ext uri="{BB962C8B-B14F-4D97-AF65-F5344CB8AC3E}">
        <p14:creationId xmlns:p14="http://schemas.microsoft.com/office/powerpoint/2010/main" val="3685231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TextBox 9"/>
          <p:cNvSpPr txBox="1">
            <a:spLocks noChangeArrowheads="1"/>
          </p:cNvSpPr>
          <p:nvPr/>
        </p:nvSpPr>
        <p:spPr bwMode="auto">
          <a:xfrm>
            <a:off x="2743200" y="6356350"/>
            <a:ext cx="3048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0" fontAlgn="base" hangingPunct="0">
              <a:spcBef>
                <a:spcPct val="0"/>
              </a:spcBef>
              <a:spcAft>
                <a:spcPct val="0"/>
              </a:spcAft>
              <a:defRPr/>
            </a:pPr>
            <a:r>
              <a:rPr lang="en-US" altLang="en-US" sz="1200" b="1" dirty="0" smtClean="0">
                <a:solidFill>
                  <a:schemeClr val="tx1"/>
                </a:solidFill>
              </a:rPr>
              <a:t>2019 Annual IFTA Business Meeting</a:t>
            </a:r>
            <a:endParaRPr lang="en-US" altLang="en-US" dirty="0" smtClean="0">
              <a:solidFill>
                <a:schemeClr val="tx1"/>
              </a:solidFill>
            </a:endParaRPr>
          </a:p>
        </p:txBody>
      </p:sp>
      <p:sp>
        <p:nvSpPr>
          <p:cNvPr id="11" name="Date Placeholder 3"/>
          <p:cNvSpPr txBox="1">
            <a:spLocks/>
          </p:cNvSpPr>
          <p:nvPr/>
        </p:nvSpPr>
        <p:spPr>
          <a:xfrm>
            <a:off x="304800" y="6267450"/>
            <a:ext cx="2133600" cy="365125"/>
          </a:xfrm>
          <a:prstGeom prst="rect">
            <a:avLst/>
          </a:prstGeom>
        </p:spPr>
        <p:txBody>
          <a:bodyPr anchor="ctr"/>
          <a:lstStyle>
            <a:defPPr>
              <a:defRPr lang="en-US"/>
            </a:defPPr>
            <a:lvl1pPr algn="l" rtl="0" eaLnBrk="1" fontAlgn="base" hangingPunct="1">
              <a:spcBef>
                <a:spcPct val="0"/>
              </a:spcBef>
              <a:spcAft>
                <a:spcPct val="0"/>
              </a:spcAft>
              <a:defRPr sz="1200" b="1" kern="1200">
                <a:solidFill>
                  <a:srgbClr val="3749F5"/>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dirty="0" smtClean="0">
                <a:solidFill>
                  <a:schemeClr val="tx1"/>
                </a:solidFill>
              </a:rPr>
              <a:t>August</a:t>
            </a:r>
            <a:r>
              <a:rPr lang="en-US" baseline="0" dirty="0" smtClean="0">
                <a:solidFill>
                  <a:schemeClr val="tx1"/>
                </a:solidFill>
              </a:rPr>
              <a:t> 14-15</a:t>
            </a:r>
            <a:endParaRPr lang="en-US" dirty="0">
              <a:solidFill>
                <a:schemeClr val="tx1"/>
              </a:solidFill>
            </a:endParaRPr>
          </a:p>
        </p:txBody>
      </p:sp>
      <p:sp>
        <p:nvSpPr>
          <p:cNvPr id="12" name="Slide Number Placeholder 5"/>
          <p:cNvSpPr txBox="1">
            <a:spLocks/>
          </p:cNvSpPr>
          <p:nvPr/>
        </p:nvSpPr>
        <p:spPr>
          <a:xfrm>
            <a:off x="6581775" y="6308725"/>
            <a:ext cx="2133600" cy="365125"/>
          </a:xfrm>
          <a:prstGeom prst="rect">
            <a:avLst/>
          </a:prstGeom>
        </p:spPr>
        <p:txBody>
          <a:bodyPr anchor="ctr"/>
          <a:lstStyle>
            <a:defPPr>
              <a:defRPr lang="en-US"/>
            </a:defPPr>
            <a:lvl1pPr algn="r" rtl="0" eaLnBrk="1" fontAlgn="base" hangingPunct="1">
              <a:spcBef>
                <a:spcPct val="0"/>
              </a:spcBef>
              <a:spcAft>
                <a:spcPct val="0"/>
              </a:spcAft>
              <a:defRPr sz="1200" b="1" kern="1200" smtClean="0">
                <a:solidFill>
                  <a:srgbClr val="3749F5"/>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altLang="en-US" dirty="0" smtClean="0">
                <a:solidFill>
                  <a:schemeClr val="tx1"/>
                </a:solidFill>
              </a:rPr>
              <a:t>Raleigh, North Carolina</a:t>
            </a:r>
            <a:endParaRPr lang="en-US" altLang="en-US" dirty="0">
              <a:solidFill>
                <a:schemeClr val="tx1"/>
              </a:solidFill>
            </a:endParaRPr>
          </a:p>
        </p:txBody>
      </p:sp>
      <p:sp>
        <p:nvSpPr>
          <p:cNvPr id="7" name="TextBox 6"/>
          <p:cNvSpPr txBox="1">
            <a:spLocks noChangeArrowheads="1"/>
          </p:cNvSpPr>
          <p:nvPr userDrawn="1"/>
        </p:nvSpPr>
        <p:spPr bwMode="auto">
          <a:xfrm>
            <a:off x="2743200" y="6356350"/>
            <a:ext cx="3048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0" fontAlgn="base" hangingPunct="0">
              <a:spcBef>
                <a:spcPct val="0"/>
              </a:spcBef>
              <a:spcAft>
                <a:spcPct val="0"/>
              </a:spcAft>
              <a:defRPr/>
            </a:pPr>
            <a:r>
              <a:rPr lang="en-US" altLang="en-US" sz="1200" b="1" dirty="0" smtClean="0">
                <a:solidFill>
                  <a:schemeClr val="tx1"/>
                </a:solidFill>
              </a:rPr>
              <a:t>2019 Annual IFTA Business Meeting</a:t>
            </a:r>
            <a:endParaRPr lang="en-US" altLang="en-US" dirty="0" smtClean="0">
              <a:solidFill>
                <a:schemeClr val="tx1"/>
              </a:solidFill>
            </a:endParaRPr>
          </a:p>
        </p:txBody>
      </p:sp>
      <p:sp>
        <p:nvSpPr>
          <p:cNvPr id="8" name="Date Placeholder 3"/>
          <p:cNvSpPr txBox="1">
            <a:spLocks/>
          </p:cNvSpPr>
          <p:nvPr userDrawn="1"/>
        </p:nvSpPr>
        <p:spPr>
          <a:xfrm>
            <a:off x="304800" y="6267450"/>
            <a:ext cx="2133600" cy="365125"/>
          </a:xfrm>
          <a:prstGeom prst="rect">
            <a:avLst/>
          </a:prstGeom>
        </p:spPr>
        <p:txBody>
          <a:bodyPr anchor="ctr"/>
          <a:lstStyle>
            <a:defPPr>
              <a:defRPr lang="en-US"/>
            </a:defPPr>
            <a:lvl1pPr algn="l" rtl="0" eaLnBrk="1" fontAlgn="base" hangingPunct="1">
              <a:spcBef>
                <a:spcPct val="0"/>
              </a:spcBef>
              <a:spcAft>
                <a:spcPct val="0"/>
              </a:spcAft>
              <a:defRPr sz="1200" b="1" kern="1200">
                <a:solidFill>
                  <a:srgbClr val="3749F5"/>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dirty="0" smtClean="0">
                <a:solidFill>
                  <a:schemeClr val="tx1"/>
                </a:solidFill>
              </a:rPr>
              <a:t>August</a:t>
            </a:r>
            <a:r>
              <a:rPr lang="en-US" baseline="0" dirty="0" smtClean="0">
                <a:solidFill>
                  <a:schemeClr val="tx1"/>
                </a:solidFill>
              </a:rPr>
              <a:t> 14-15</a:t>
            </a:r>
            <a:endParaRPr lang="en-US" dirty="0">
              <a:solidFill>
                <a:schemeClr val="tx1"/>
              </a:solidFill>
            </a:endParaRPr>
          </a:p>
        </p:txBody>
      </p:sp>
      <p:sp>
        <p:nvSpPr>
          <p:cNvPr id="9" name="Slide Number Placeholder 5"/>
          <p:cNvSpPr txBox="1">
            <a:spLocks/>
          </p:cNvSpPr>
          <p:nvPr userDrawn="1"/>
        </p:nvSpPr>
        <p:spPr>
          <a:xfrm>
            <a:off x="6581775" y="6308725"/>
            <a:ext cx="2133600" cy="365125"/>
          </a:xfrm>
          <a:prstGeom prst="rect">
            <a:avLst/>
          </a:prstGeom>
        </p:spPr>
        <p:txBody>
          <a:bodyPr anchor="ctr"/>
          <a:lstStyle>
            <a:defPPr>
              <a:defRPr lang="en-US"/>
            </a:defPPr>
            <a:lvl1pPr algn="r" rtl="0" eaLnBrk="1" fontAlgn="base" hangingPunct="1">
              <a:spcBef>
                <a:spcPct val="0"/>
              </a:spcBef>
              <a:spcAft>
                <a:spcPct val="0"/>
              </a:spcAft>
              <a:defRPr sz="1200" b="1" kern="1200" smtClean="0">
                <a:solidFill>
                  <a:srgbClr val="3749F5"/>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altLang="en-US" dirty="0" smtClean="0">
                <a:solidFill>
                  <a:schemeClr val="tx1"/>
                </a:solidFill>
              </a:rPr>
              <a:t>Raleigh, North Carolina</a:t>
            </a:r>
            <a:endParaRPr lang="en-US" altLang="en-US" dirty="0">
              <a:solidFill>
                <a:schemeClr val="tx1"/>
              </a:solidFill>
            </a:endParaRPr>
          </a:p>
        </p:txBody>
      </p:sp>
    </p:spTree>
    <p:extLst>
      <p:ext uri="{BB962C8B-B14F-4D97-AF65-F5344CB8AC3E}">
        <p14:creationId xmlns:p14="http://schemas.microsoft.com/office/powerpoint/2010/main" val="3035893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extBox 9"/>
          <p:cNvSpPr txBox="1">
            <a:spLocks noChangeArrowheads="1"/>
          </p:cNvSpPr>
          <p:nvPr/>
        </p:nvSpPr>
        <p:spPr bwMode="auto">
          <a:xfrm>
            <a:off x="2743200" y="6356350"/>
            <a:ext cx="3048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0" fontAlgn="base" hangingPunct="0">
              <a:spcBef>
                <a:spcPct val="0"/>
              </a:spcBef>
              <a:spcAft>
                <a:spcPct val="0"/>
              </a:spcAft>
              <a:defRPr/>
            </a:pPr>
            <a:r>
              <a:rPr lang="en-US" altLang="en-US" sz="1200" b="1" dirty="0" smtClean="0">
                <a:solidFill>
                  <a:schemeClr val="tx1"/>
                </a:solidFill>
              </a:rPr>
              <a:t>2019 Annual IFTA Business Meeting</a:t>
            </a:r>
            <a:endParaRPr lang="en-US" altLang="en-US" dirty="0" smtClean="0">
              <a:solidFill>
                <a:schemeClr val="tx1"/>
              </a:solidFill>
            </a:endParaRPr>
          </a:p>
        </p:txBody>
      </p:sp>
      <p:sp>
        <p:nvSpPr>
          <p:cNvPr id="12" name="Date Placeholder 3"/>
          <p:cNvSpPr txBox="1">
            <a:spLocks/>
          </p:cNvSpPr>
          <p:nvPr/>
        </p:nvSpPr>
        <p:spPr>
          <a:xfrm>
            <a:off x="304800" y="6267450"/>
            <a:ext cx="2133600" cy="365125"/>
          </a:xfrm>
          <a:prstGeom prst="rect">
            <a:avLst/>
          </a:prstGeom>
        </p:spPr>
        <p:txBody>
          <a:bodyPr anchor="ctr"/>
          <a:lstStyle>
            <a:defPPr>
              <a:defRPr lang="en-US"/>
            </a:defPPr>
            <a:lvl1pPr algn="l" rtl="0" eaLnBrk="1" fontAlgn="base" hangingPunct="1">
              <a:spcBef>
                <a:spcPct val="0"/>
              </a:spcBef>
              <a:spcAft>
                <a:spcPct val="0"/>
              </a:spcAft>
              <a:defRPr sz="1200" b="1" kern="1200">
                <a:solidFill>
                  <a:srgbClr val="3749F5"/>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dirty="0" smtClean="0">
                <a:solidFill>
                  <a:schemeClr val="tx1"/>
                </a:solidFill>
              </a:rPr>
              <a:t>August 14-15</a:t>
            </a:r>
            <a:endParaRPr lang="en-US" dirty="0">
              <a:solidFill>
                <a:schemeClr val="tx1"/>
              </a:solidFill>
            </a:endParaRPr>
          </a:p>
        </p:txBody>
      </p:sp>
      <p:sp>
        <p:nvSpPr>
          <p:cNvPr id="13" name="Slide Number Placeholder 5"/>
          <p:cNvSpPr txBox="1">
            <a:spLocks/>
          </p:cNvSpPr>
          <p:nvPr/>
        </p:nvSpPr>
        <p:spPr>
          <a:xfrm>
            <a:off x="6581775" y="6308725"/>
            <a:ext cx="2133600" cy="365125"/>
          </a:xfrm>
          <a:prstGeom prst="rect">
            <a:avLst/>
          </a:prstGeom>
        </p:spPr>
        <p:txBody>
          <a:bodyPr anchor="ctr"/>
          <a:lstStyle>
            <a:defPPr>
              <a:defRPr lang="en-US"/>
            </a:defPPr>
            <a:lvl1pPr algn="r" rtl="0" eaLnBrk="1" fontAlgn="base" hangingPunct="1">
              <a:spcBef>
                <a:spcPct val="0"/>
              </a:spcBef>
              <a:spcAft>
                <a:spcPct val="0"/>
              </a:spcAft>
              <a:defRPr sz="1200" b="1" kern="1200" smtClean="0">
                <a:solidFill>
                  <a:srgbClr val="3749F5"/>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altLang="en-US" dirty="0" smtClean="0">
                <a:solidFill>
                  <a:schemeClr val="tx1"/>
                </a:solidFill>
              </a:rPr>
              <a:t>Raleigh, North Carolina</a:t>
            </a:r>
            <a:endParaRPr lang="en-US" altLang="en-US" dirty="0">
              <a:solidFill>
                <a:schemeClr val="tx1"/>
              </a:solidFill>
            </a:endParaRPr>
          </a:p>
        </p:txBody>
      </p:sp>
      <p:sp>
        <p:nvSpPr>
          <p:cNvPr id="8" name="TextBox 7"/>
          <p:cNvSpPr txBox="1">
            <a:spLocks noChangeArrowheads="1"/>
          </p:cNvSpPr>
          <p:nvPr userDrawn="1"/>
        </p:nvSpPr>
        <p:spPr bwMode="auto">
          <a:xfrm>
            <a:off x="2743200" y="6356350"/>
            <a:ext cx="3048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0" fontAlgn="base" hangingPunct="0">
              <a:spcBef>
                <a:spcPct val="0"/>
              </a:spcBef>
              <a:spcAft>
                <a:spcPct val="0"/>
              </a:spcAft>
              <a:defRPr/>
            </a:pPr>
            <a:r>
              <a:rPr lang="en-US" altLang="en-US" sz="1200" b="1" dirty="0" smtClean="0">
                <a:solidFill>
                  <a:schemeClr val="tx1"/>
                </a:solidFill>
              </a:rPr>
              <a:t>2019 Annual IFTA Business Meeting</a:t>
            </a:r>
            <a:endParaRPr lang="en-US" altLang="en-US" dirty="0" smtClean="0">
              <a:solidFill>
                <a:schemeClr val="tx1"/>
              </a:solidFill>
            </a:endParaRPr>
          </a:p>
        </p:txBody>
      </p:sp>
      <p:sp>
        <p:nvSpPr>
          <p:cNvPr id="9" name="Date Placeholder 3"/>
          <p:cNvSpPr txBox="1">
            <a:spLocks/>
          </p:cNvSpPr>
          <p:nvPr userDrawn="1"/>
        </p:nvSpPr>
        <p:spPr>
          <a:xfrm>
            <a:off x="304800" y="6267450"/>
            <a:ext cx="2133600" cy="365125"/>
          </a:xfrm>
          <a:prstGeom prst="rect">
            <a:avLst/>
          </a:prstGeom>
        </p:spPr>
        <p:txBody>
          <a:bodyPr anchor="ctr"/>
          <a:lstStyle>
            <a:defPPr>
              <a:defRPr lang="en-US"/>
            </a:defPPr>
            <a:lvl1pPr algn="l" rtl="0" eaLnBrk="1" fontAlgn="base" hangingPunct="1">
              <a:spcBef>
                <a:spcPct val="0"/>
              </a:spcBef>
              <a:spcAft>
                <a:spcPct val="0"/>
              </a:spcAft>
              <a:defRPr sz="1200" b="1" kern="1200">
                <a:solidFill>
                  <a:srgbClr val="3749F5"/>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dirty="0" smtClean="0">
                <a:solidFill>
                  <a:schemeClr val="tx1"/>
                </a:solidFill>
              </a:rPr>
              <a:t>August 14-15</a:t>
            </a:r>
            <a:endParaRPr lang="en-US" dirty="0">
              <a:solidFill>
                <a:schemeClr val="tx1"/>
              </a:solidFill>
            </a:endParaRPr>
          </a:p>
        </p:txBody>
      </p:sp>
      <p:sp>
        <p:nvSpPr>
          <p:cNvPr id="11" name="Slide Number Placeholder 5"/>
          <p:cNvSpPr txBox="1">
            <a:spLocks/>
          </p:cNvSpPr>
          <p:nvPr userDrawn="1"/>
        </p:nvSpPr>
        <p:spPr>
          <a:xfrm>
            <a:off x="6581775" y="6308725"/>
            <a:ext cx="2133600" cy="365125"/>
          </a:xfrm>
          <a:prstGeom prst="rect">
            <a:avLst/>
          </a:prstGeom>
        </p:spPr>
        <p:txBody>
          <a:bodyPr anchor="ctr"/>
          <a:lstStyle>
            <a:defPPr>
              <a:defRPr lang="en-US"/>
            </a:defPPr>
            <a:lvl1pPr algn="r" rtl="0" eaLnBrk="1" fontAlgn="base" hangingPunct="1">
              <a:spcBef>
                <a:spcPct val="0"/>
              </a:spcBef>
              <a:spcAft>
                <a:spcPct val="0"/>
              </a:spcAft>
              <a:defRPr sz="1200" b="1" kern="1200" smtClean="0">
                <a:solidFill>
                  <a:srgbClr val="3749F5"/>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altLang="en-US" dirty="0" smtClean="0">
                <a:solidFill>
                  <a:schemeClr val="tx1"/>
                </a:solidFill>
              </a:rPr>
              <a:t>Raleigh, North Carolina</a:t>
            </a:r>
            <a:endParaRPr lang="en-US" altLang="en-US" dirty="0">
              <a:solidFill>
                <a:schemeClr val="tx1"/>
              </a:solidFill>
            </a:endParaRPr>
          </a:p>
        </p:txBody>
      </p:sp>
    </p:spTree>
    <p:extLst>
      <p:ext uri="{BB962C8B-B14F-4D97-AF65-F5344CB8AC3E}">
        <p14:creationId xmlns:p14="http://schemas.microsoft.com/office/powerpoint/2010/main" val="3591691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extBox 9"/>
          <p:cNvSpPr txBox="1">
            <a:spLocks noChangeArrowheads="1"/>
          </p:cNvSpPr>
          <p:nvPr/>
        </p:nvSpPr>
        <p:spPr bwMode="auto">
          <a:xfrm>
            <a:off x="2743200" y="6356350"/>
            <a:ext cx="3048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0" fontAlgn="base" hangingPunct="0">
              <a:spcBef>
                <a:spcPct val="0"/>
              </a:spcBef>
              <a:spcAft>
                <a:spcPct val="0"/>
              </a:spcAft>
              <a:defRPr/>
            </a:pPr>
            <a:r>
              <a:rPr lang="en-US" altLang="en-US" sz="1200" b="1" dirty="0" smtClean="0">
                <a:solidFill>
                  <a:schemeClr val="tx1"/>
                </a:solidFill>
              </a:rPr>
              <a:t>2019 Annual IFTA Business Meeting</a:t>
            </a:r>
            <a:endParaRPr lang="en-US" altLang="en-US" dirty="0" smtClean="0">
              <a:solidFill>
                <a:schemeClr val="tx1"/>
              </a:solidFill>
            </a:endParaRPr>
          </a:p>
        </p:txBody>
      </p:sp>
      <p:sp>
        <p:nvSpPr>
          <p:cNvPr id="11" name="Date Placeholder 3"/>
          <p:cNvSpPr txBox="1">
            <a:spLocks/>
          </p:cNvSpPr>
          <p:nvPr/>
        </p:nvSpPr>
        <p:spPr>
          <a:xfrm>
            <a:off x="304800" y="6267450"/>
            <a:ext cx="2133600" cy="365125"/>
          </a:xfrm>
          <a:prstGeom prst="rect">
            <a:avLst/>
          </a:prstGeom>
        </p:spPr>
        <p:txBody>
          <a:bodyPr anchor="ctr"/>
          <a:lstStyle>
            <a:defPPr>
              <a:defRPr lang="en-US"/>
            </a:defPPr>
            <a:lvl1pPr algn="l" rtl="0" eaLnBrk="1" fontAlgn="base" hangingPunct="1">
              <a:spcBef>
                <a:spcPct val="0"/>
              </a:spcBef>
              <a:spcAft>
                <a:spcPct val="0"/>
              </a:spcAft>
              <a:defRPr sz="1200" b="1" kern="1200">
                <a:solidFill>
                  <a:srgbClr val="3749F5"/>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dirty="0" smtClean="0">
                <a:solidFill>
                  <a:schemeClr val="tx1"/>
                </a:solidFill>
              </a:rPr>
              <a:t>August 14-15</a:t>
            </a:r>
            <a:endParaRPr lang="en-US" dirty="0">
              <a:solidFill>
                <a:schemeClr val="tx1"/>
              </a:solidFill>
            </a:endParaRPr>
          </a:p>
        </p:txBody>
      </p:sp>
      <p:sp>
        <p:nvSpPr>
          <p:cNvPr id="12" name="Slide Number Placeholder 5"/>
          <p:cNvSpPr txBox="1">
            <a:spLocks/>
          </p:cNvSpPr>
          <p:nvPr/>
        </p:nvSpPr>
        <p:spPr>
          <a:xfrm>
            <a:off x="6581775" y="6308725"/>
            <a:ext cx="2133600" cy="365125"/>
          </a:xfrm>
          <a:prstGeom prst="rect">
            <a:avLst/>
          </a:prstGeom>
        </p:spPr>
        <p:txBody>
          <a:bodyPr anchor="ctr"/>
          <a:lstStyle>
            <a:defPPr>
              <a:defRPr lang="en-US"/>
            </a:defPPr>
            <a:lvl1pPr algn="r" rtl="0" eaLnBrk="1" fontAlgn="base" hangingPunct="1">
              <a:spcBef>
                <a:spcPct val="0"/>
              </a:spcBef>
              <a:spcAft>
                <a:spcPct val="0"/>
              </a:spcAft>
              <a:defRPr sz="1200" b="1" kern="1200" smtClean="0">
                <a:solidFill>
                  <a:srgbClr val="3749F5"/>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altLang="en-US" dirty="0" smtClean="0">
                <a:solidFill>
                  <a:schemeClr val="tx1"/>
                </a:solidFill>
              </a:rPr>
              <a:t>Raleigh, North Carolina</a:t>
            </a:r>
            <a:endParaRPr lang="en-US" altLang="en-US" dirty="0">
              <a:solidFill>
                <a:schemeClr val="tx1"/>
              </a:solidFill>
            </a:endParaRPr>
          </a:p>
        </p:txBody>
      </p:sp>
      <p:sp>
        <p:nvSpPr>
          <p:cNvPr id="13" name="TextBox 12"/>
          <p:cNvSpPr txBox="1">
            <a:spLocks noChangeArrowheads="1"/>
          </p:cNvSpPr>
          <p:nvPr userDrawn="1"/>
        </p:nvSpPr>
        <p:spPr bwMode="auto">
          <a:xfrm>
            <a:off x="2743200" y="6356350"/>
            <a:ext cx="3048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0" fontAlgn="base" hangingPunct="0">
              <a:spcBef>
                <a:spcPct val="0"/>
              </a:spcBef>
              <a:spcAft>
                <a:spcPct val="0"/>
              </a:spcAft>
              <a:defRPr/>
            </a:pPr>
            <a:r>
              <a:rPr lang="en-US" altLang="en-US" sz="1200" b="1" dirty="0" smtClean="0">
                <a:solidFill>
                  <a:schemeClr val="tx1"/>
                </a:solidFill>
              </a:rPr>
              <a:t>2019 Annual IFTA Business Meeting</a:t>
            </a:r>
            <a:endParaRPr lang="en-US" altLang="en-US" dirty="0" smtClean="0">
              <a:solidFill>
                <a:schemeClr val="tx1"/>
              </a:solidFill>
            </a:endParaRPr>
          </a:p>
        </p:txBody>
      </p:sp>
      <p:sp>
        <p:nvSpPr>
          <p:cNvPr id="14" name="Date Placeholder 3"/>
          <p:cNvSpPr txBox="1">
            <a:spLocks/>
          </p:cNvSpPr>
          <p:nvPr userDrawn="1"/>
        </p:nvSpPr>
        <p:spPr>
          <a:xfrm>
            <a:off x="304800" y="6267450"/>
            <a:ext cx="2133600" cy="365125"/>
          </a:xfrm>
          <a:prstGeom prst="rect">
            <a:avLst/>
          </a:prstGeom>
        </p:spPr>
        <p:txBody>
          <a:bodyPr anchor="ctr"/>
          <a:lstStyle>
            <a:defPPr>
              <a:defRPr lang="en-US"/>
            </a:defPPr>
            <a:lvl1pPr algn="l" rtl="0" eaLnBrk="1" fontAlgn="base" hangingPunct="1">
              <a:spcBef>
                <a:spcPct val="0"/>
              </a:spcBef>
              <a:spcAft>
                <a:spcPct val="0"/>
              </a:spcAft>
              <a:defRPr sz="1200" b="1" kern="1200">
                <a:solidFill>
                  <a:srgbClr val="3749F5"/>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dirty="0" smtClean="0">
                <a:solidFill>
                  <a:schemeClr val="tx1"/>
                </a:solidFill>
              </a:rPr>
              <a:t>August 14-15</a:t>
            </a:r>
            <a:endParaRPr lang="en-US" dirty="0">
              <a:solidFill>
                <a:schemeClr val="tx1"/>
              </a:solidFill>
            </a:endParaRPr>
          </a:p>
        </p:txBody>
      </p:sp>
      <p:sp>
        <p:nvSpPr>
          <p:cNvPr id="15" name="Slide Number Placeholder 5"/>
          <p:cNvSpPr txBox="1">
            <a:spLocks/>
          </p:cNvSpPr>
          <p:nvPr userDrawn="1"/>
        </p:nvSpPr>
        <p:spPr>
          <a:xfrm>
            <a:off x="6581775" y="6308725"/>
            <a:ext cx="2133600" cy="365125"/>
          </a:xfrm>
          <a:prstGeom prst="rect">
            <a:avLst/>
          </a:prstGeom>
        </p:spPr>
        <p:txBody>
          <a:bodyPr anchor="ctr"/>
          <a:lstStyle>
            <a:defPPr>
              <a:defRPr lang="en-US"/>
            </a:defPPr>
            <a:lvl1pPr algn="r" rtl="0" eaLnBrk="1" fontAlgn="base" hangingPunct="1">
              <a:spcBef>
                <a:spcPct val="0"/>
              </a:spcBef>
              <a:spcAft>
                <a:spcPct val="0"/>
              </a:spcAft>
              <a:defRPr sz="1200" b="1" kern="1200" smtClean="0">
                <a:solidFill>
                  <a:srgbClr val="3749F5"/>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altLang="en-US" dirty="0" smtClean="0">
                <a:solidFill>
                  <a:schemeClr val="tx1"/>
                </a:solidFill>
              </a:rPr>
              <a:t>Raleigh, North Carolina</a:t>
            </a:r>
            <a:endParaRPr lang="en-US" altLang="en-US" dirty="0">
              <a:solidFill>
                <a:schemeClr val="tx1"/>
              </a:solidFill>
            </a:endParaRPr>
          </a:p>
        </p:txBody>
      </p:sp>
    </p:spTree>
    <p:extLst>
      <p:ext uri="{BB962C8B-B14F-4D97-AF65-F5344CB8AC3E}">
        <p14:creationId xmlns:p14="http://schemas.microsoft.com/office/powerpoint/2010/main" val="3584266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extBox 7"/>
          <p:cNvSpPr txBox="1">
            <a:spLocks noChangeArrowheads="1"/>
          </p:cNvSpPr>
          <p:nvPr/>
        </p:nvSpPr>
        <p:spPr bwMode="auto">
          <a:xfrm>
            <a:off x="2743200" y="6356350"/>
            <a:ext cx="3048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0" fontAlgn="base" hangingPunct="0">
              <a:spcBef>
                <a:spcPct val="0"/>
              </a:spcBef>
              <a:spcAft>
                <a:spcPct val="0"/>
              </a:spcAft>
              <a:defRPr/>
            </a:pPr>
            <a:r>
              <a:rPr lang="en-US" altLang="en-US" sz="1200" b="1" dirty="0" smtClean="0">
                <a:solidFill>
                  <a:schemeClr val="tx1"/>
                </a:solidFill>
              </a:rPr>
              <a:t>2019 Annual IFTA Business Meeting</a:t>
            </a:r>
            <a:endParaRPr lang="en-US" altLang="en-US" dirty="0" smtClean="0">
              <a:solidFill>
                <a:schemeClr val="tx1"/>
              </a:solidFill>
            </a:endParaRPr>
          </a:p>
        </p:txBody>
      </p:sp>
      <p:sp>
        <p:nvSpPr>
          <p:cNvPr id="9" name="Date Placeholder 3"/>
          <p:cNvSpPr txBox="1">
            <a:spLocks/>
          </p:cNvSpPr>
          <p:nvPr/>
        </p:nvSpPr>
        <p:spPr>
          <a:xfrm>
            <a:off x="304800" y="6267450"/>
            <a:ext cx="2133600" cy="365125"/>
          </a:xfrm>
          <a:prstGeom prst="rect">
            <a:avLst/>
          </a:prstGeom>
        </p:spPr>
        <p:txBody>
          <a:bodyPr anchor="ctr"/>
          <a:lstStyle>
            <a:defPPr>
              <a:defRPr lang="en-US"/>
            </a:defPPr>
            <a:lvl1pPr algn="l" rtl="0" eaLnBrk="1" fontAlgn="base" hangingPunct="1">
              <a:spcBef>
                <a:spcPct val="0"/>
              </a:spcBef>
              <a:spcAft>
                <a:spcPct val="0"/>
              </a:spcAft>
              <a:defRPr sz="1200" b="1" kern="1200">
                <a:solidFill>
                  <a:srgbClr val="3749F5"/>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dirty="0" smtClean="0">
                <a:solidFill>
                  <a:schemeClr val="tx1"/>
                </a:solidFill>
              </a:rPr>
              <a:t>August 14-15</a:t>
            </a:r>
            <a:endParaRPr lang="en-US" dirty="0">
              <a:solidFill>
                <a:schemeClr val="tx1"/>
              </a:solidFill>
            </a:endParaRPr>
          </a:p>
        </p:txBody>
      </p:sp>
      <p:sp>
        <p:nvSpPr>
          <p:cNvPr id="10" name="Slide Number Placeholder 5"/>
          <p:cNvSpPr txBox="1">
            <a:spLocks/>
          </p:cNvSpPr>
          <p:nvPr/>
        </p:nvSpPr>
        <p:spPr>
          <a:xfrm>
            <a:off x="6581775" y="6308725"/>
            <a:ext cx="2133600" cy="365125"/>
          </a:xfrm>
          <a:prstGeom prst="rect">
            <a:avLst/>
          </a:prstGeom>
        </p:spPr>
        <p:txBody>
          <a:bodyPr anchor="ctr"/>
          <a:lstStyle>
            <a:defPPr>
              <a:defRPr lang="en-US"/>
            </a:defPPr>
            <a:lvl1pPr algn="r" rtl="0" eaLnBrk="1" fontAlgn="base" hangingPunct="1">
              <a:spcBef>
                <a:spcPct val="0"/>
              </a:spcBef>
              <a:spcAft>
                <a:spcPct val="0"/>
              </a:spcAft>
              <a:defRPr sz="1200" b="1" kern="1200" smtClean="0">
                <a:solidFill>
                  <a:srgbClr val="3749F5"/>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altLang="en-US" dirty="0" smtClean="0">
                <a:solidFill>
                  <a:schemeClr val="tx1"/>
                </a:solidFill>
              </a:rPr>
              <a:t>Raleigh, North Carolina</a:t>
            </a:r>
            <a:endParaRPr lang="en-US" altLang="en-US" dirty="0">
              <a:solidFill>
                <a:schemeClr val="tx1"/>
              </a:solidFill>
            </a:endParaRPr>
          </a:p>
        </p:txBody>
      </p:sp>
      <p:sp>
        <p:nvSpPr>
          <p:cNvPr id="11" name="TextBox 10"/>
          <p:cNvSpPr txBox="1">
            <a:spLocks noChangeArrowheads="1"/>
          </p:cNvSpPr>
          <p:nvPr userDrawn="1"/>
        </p:nvSpPr>
        <p:spPr bwMode="auto">
          <a:xfrm>
            <a:off x="2743200" y="6356350"/>
            <a:ext cx="3048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0" fontAlgn="base" hangingPunct="0">
              <a:spcBef>
                <a:spcPct val="0"/>
              </a:spcBef>
              <a:spcAft>
                <a:spcPct val="0"/>
              </a:spcAft>
              <a:defRPr/>
            </a:pPr>
            <a:r>
              <a:rPr lang="en-US" altLang="en-US" sz="1200" b="1" dirty="0" smtClean="0">
                <a:solidFill>
                  <a:schemeClr val="tx1"/>
                </a:solidFill>
              </a:rPr>
              <a:t>2019 Annual IFTA Business Meeting</a:t>
            </a:r>
            <a:endParaRPr lang="en-US" altLang="en-US" dirty="0" smtClean="0">
              <a:solidFill>
                <a:schemeClr val="tx1"/>
              </a:solidFill>
            </a:endParaRPr>
          </a:p>
        </p:txBody>
      </p:sp>
      <p:sp>
        <p:nvSpPr>
          <p:cNvPr id="12" name="Date Placeholder 3"/>
          <p:cNvSpPr txBox="1">
            <a:spLocks/>
          </p:cNvSpPr>
          <p:nvPr userDrawn="1"/>
        </p:nvSpPr>
        <p:spPr>
          <a:xfrm>
            <a:off x="304800" y="6267450"/>
            <a:ext cx="2133600" cy="365125"/>
          </a:xfrm>
          <a:prstGeom prst="rect">
            <a:avLst/>
          </a:prstGeom>
        </p:spPr>
        <p:txBody>
          <a:bodyPr anchor="ctr"/>
          <a:lstStyle>
            <a:defPPr>
              <a:defRPr lang="en-US"/>
            </a:defPPr>
            <a:lvl1pPr algn="l" rtl="0" eaLnBrk="1" fontAlgn="base" hangingPunct="1">
              <a:spcBef>
                <a:spcPct val="0"/>
              </a:spcBef>
              <a:spcAft>
                <a:spcPct val="0"/>
              </a:spcAft>
              <a:defRPr sz="1200" b="1" kern="1200">
                <a:solidFill>
                  <a:srgbClr val="3749F5"/>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dirty="0" smtClean="0">
                <a:solidFill>
                  <a:schemeClr val="tx1"/>
                </a:solidFill>
              </a:rPr>
              <a:t>August 14-15</a:t>
            </a:r>
            <a:endParaRPr lang="en-US" dirty="0">
              <a:solidFill>
                <a:schemeClr val="tx1"/>
              </a:solidFill>
            </a:endParaRPr>
          </a:p>
        </p:txBody>
      </p:sp>
      <p:sp>
        <p:nvSpPr>
          <p:cNvPr id="13" name="Slide Number Placeholder 5"/>
          <p:cNvSpPr txBox="1">
            <a:spLocks/>
          </p:cNvSpPr>
          <p:nvPr userDrawn="1"/>
        </p:nvSpPr>
        <p:spPr>
          <a:xfrm>
            <a:off x="6581775" y="6308725"/>
            <a:ext cx="2133600" cy="365125"/>
          </a:xfrm>
          <a:prstGeom prst="rect">
            <a:avLst/>
          </a:prstGeom>
        </p:spPr>
        <p:txBody>
          <a:bodyPr anchor="ctr"/>
          <a:lstStyle>
            <a:defPPr>
              <a:defRPr lang="en-US"/>
            </a:defPPr>
            <a:lvl1pPr algn="r" rtl="0" eaLnBrk="1" fontAlgn="base" hangingPunct="1">
              <a:spcBef>
                <a:spcPct val="0"/>
              </a:spcBef>
              <a:spcAft>
                <a:spcPct val="0"/>
              </a:spcAft>
              <a:defRPr sz="1200" b="1" kern="1200" smtClean="0">
                <a:solidFill>
                  <a:srgbClr val="3749F5"/>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altLang="en-US" dirty="0" smtClean="0">
                <a:solidFill>
                  <a:schemeClr val="tx1"/>
                </a:solidFill>
              </a:rPr>
              <a:t>Raleigh, North Carolina</a:t>
            </a:r>
            <a:endParaRPr lang="en-US" altLang="en-US" dirty="0">
              <a:solidFill>
                <a:schemeClr val="tx1"/>
              </a:solidFill>
            </a:endParaRPr>
          </a:p>
        </p:txBody>
      </p:sp>
    </p:spTree>
    <p:extLst>
      <p:ext uri="{BB962C8B-B14F-4D97-AF65-F5344CB8AC3E}">
        <p14:creationId xmlns:p14="http://schemas.microsoft.com/office/powerpoint/2010/main" val="2358275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6157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Slide Number Placeholder 5"/>
          <p:cNvSpPr txBox="1">
            <a:spLocks/>
          </p:cNvSpPr>
          <p:nvPr/>
        </p:nvSpPr>
        <p:spPr>
          <a:xfrm>
            <a:off x="6019800" y="6110287"/>
            <a:ext cx="2133600" cy="365125"/>
          </a:xfrm>
          <a:prstGeom prst="rect">
            <a:avLst/>
          </a:prstGeom>
        </p:spPr>
        <p:txBody>
          <a:bodyPr anchor="ctr"/>
          <a:lstStyle>
            <a:defPPr>
              <a:defRPr lang="en-US"/>
            </a:defPPr>
            <a:lvl1pPr algn="r" rtl="0" eaLnBrk="1" fontAlgn="base" hangingPunct="1">
              <a:spcBef>
                <a:spcPct val="0"/>
              </a:spcBef>
              <a:spcAft>
                <a:spcPct val="0"/>
              </a:spcAft>
              <a:defRPr sz="1200" b="1" kern="1200" smtClean="0">
                <a:solidFill>
                  <a:srgbClr val="3749F5"/>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endParaRPr lang="en-US" altLang="en-US" dirty="0"/>
          </a:p>
        </p:txBody>
      </p:sp>
      <p:sp>
        <p:nvSpPr>
          <p:cNvPr id="9" name="TextBox 8"/>
          <p:cNvSpPr txBox="1">
            <a:spLocks noChangeArrowheads="1"/>
          </p:cNvSpPr>
          <p:nvPr/>
        </p:nvSpPr>
        <p:spPr bwMode="auto">
          <a:xfrm>
            <a:off x="2743200" y="6356350"/>
            <a:ext cx="3048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0" fontAlgn="base" hangingPunct="0">
              <a:spcBef>
                <a:spcPct val="0"/>
              </a:spcBef>
              <a:spcAft>
                <a:spcPct val="0"/>
              </a:spcAft>
              <a:defRPr/>
            </a:pPr>
            <a:r>
              <a:rPr lang="en-US" altLang="en-US" sz="1200" b="1" dirty="0" smtClean="0">
                <a:solidFill>
                  <a:schemeClr val="tx1"/>
                </a:solidFill>
              </a:rPr>
              <a:t>2019 Annual IFTA Business Meeting</a:t>
            </a:r>
            <a:endParaRPr lang="en-US" altLang="en-US" dirty="0" smtClean="0">
              <a:solidFill>
                <a:schemeClr val="tx1"/>
              </a:solidFill>
            </a:endParaRPr>
          </a:p>
        </p:txBody>
      </p:sp>
      <p:sp>
        <p:nvSpPr>
          <p:cNvPr id="13" name="Date Placeholder 3"/>
          <p:cNvSpPr txBox="1">
            <a:spLocks/>
          </p:cNvSpPr>
          <p:nvPr/>
        </p:nvSpPr>
        <p:spPr>
          <a:xfrm>
            <a:off x="304800" y="6267450"/>
            <a:ext cx="2133600" cy="365125"/>
          </a:xfrm>
          <a:prstGeom prst="rect">
            <a:avLst/>
          </a:prstGeom>
        </p:spPr>
        <p:txBody>
          <a:bodyPr anchor="ctr"/>
          <a:lstStyle>
            <a:defPPr>
              <a:defRPr lang="en-US"/>
            </a:defPPr>
            <a:lvl1pPr algn="l" rtl="0" eaLnBrk="1" fontAlgn="base" hangingPunct="1">
              <a:spcBef>
                <a:spcPct val="0"/>
              </a:spcBef>
              <a:spcAft>
                <a:spcPct val="0"/>
              </a:spcAft>
              <a:defRPr sz="1200" b="1" kern="1200">
                <a:solidFill>
                  <a:srgbClr val="3749F5"/>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dirty="0" smtClean="0">
                <a:solidFill>
                  <a:schemeClr val="tx1"/>
                </a:solidFill>
              </a:rPr>
              <a:t>August 14-15</a:t>
            </a:r>
            <a:endParaRPr lang="en-US" dirty="0">
              <a:solidFill>
                <a:schemeClr val="tx1"/>
              </a:solidFill>
            </a:endParaRPr>
          </a:p>
        </p:txBody>
      </p:sp>
      <p:sp>
        <p:nvSpPr>
          <p:cNvPr id="14" name="Slide Number Placeholder 5"/>
          <p:cNvSpPr txBox="1">
            <a:spLocks/>
          </p:cNvSpPr>
          <p:nvPr/>
        </p:nvSpPr>
        <p:spPr>
          <a:xfrm>
            <a:off x="6581775" y="6308725"/>
            <a:ext cx="2133600" cy="365125"/>
          </a:xfrm>
          <a:prstGeom prst="rect">
            <a:avLst/>
          </a:prstGeom>
        </p:spPr>
        <p:txBody>
          <a:bodyPr anchor="ctr"/>
          <a:lstStyle>
            <a:defPPr>
              <a:defRPr lang="en-US"/>
            </a:defPPr>
            <a:lvl1pPr algn="r" rtl="0" eaLnBrk="1" fontAlgn="base" hangingPunct="1">
              <a:spcBef>
                <a:spcPct val="0"/>
              </a:spcBef>
              <a:spcAft>
                <a:spcPct val="0"/>
              </a:spcAft>
              <a:defRPr sz="1200" b="1" kern="1200" smtClean="0">
                <a:solidFill>
                  <a:srgbClr val="3749F5"/>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altLang="en-US" dirty="0" smtClean="0">
                <a:solidFill>
                  <a:schemeClr val="tx1"/>
                </a:solidFill>
              </a:rPr>
              <a:t>Raleigh, North Carolina</a:t>
            </a:r>
            <a:endParaRPr lang="en-US" altLang="en-US" dirty="0">
              <a:solidFill>
                <a:schemeClr val="tx1"/>
              </a:solidFill>
            </a:endParaRPr>
          </a:p>
        </p:txBody>
      </p:sp>
      <p:sp>
        <p:nvSpPr>
          <p:cNvPr id="3" name="Content Placeholder 2"/>
          <p:cNvSpPr>
            <a:spLocks noGrp="1"/>
          </p:cNvSpPr>
          <p:nvPr>
            <p:ph idx="1"/>
          </p:nvPr>
        </p:nvSpPr>
        <p:spPr>
          <a:xfrm>
            <a:off x="455295" y="1965324"/>
            <a:ext cx="8229600" cy="4144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itle 19"/>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0352087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TextBox 9"/>
          <p:cNvSpPr txBox="1">
            <a:spLocks noChangeArrowheads="1"/>
          </p:cNvSpPr>
          <p:nvPr userDrawn="1"/>
        </p:nvSpPr>
        <p:spPr bwMode="auto">
          <a:xfrm>
            <a:off x="2743200" y="6356350"/>
            <a:ext cx="3048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0" fontAlgn="base" hangingPunct="0">
              <a:spcBef>
                <a:spcPct val="0"/>
              </a:spcBef>
              <a:spcAft>
                <a:spcPct val="0"/>
              </a:spcAft>
              <a:defRPr/>
            </a:pPr>
            <a:r>
              <a:rPr lang="en-US" altLang="en-US" sz="1200" b="1" dirty="0" smtClean="0">
                <a:solidFill>
                  <a:schemeClr val="tx1"/>
                </a:solidFill>
              </a:rPr>
              <a:t>2019 Annual IFTA Business Meeting</a:t>
            </a:r>
            <a:endParaRPr lang="en-US" altLang="en-US" dirty="0" smtClean="0">
              <a:solidFill>
                <a:schemeClr val="tx1"/>
              </a:solidFill>
            </a:endParaRPr>
          </a:p>
        </p:txBody>
      </p:sp>
      <p:sp>
        <p:nvSpPr>
          <p:cNvPr id="11" name="Date Placeholder 3"/>
          <p:cNvSpPr txBox="1">
            <a:spLocks/>
          </p:cNvSpPr>
          <p:nvPr userDrawn="1"/>
        </p:nvSpPr>
        <p:spPr>
          <a:xfrm>
            <a:off x="304800" y="6267450"/>
            <a:ext cx="2133600" cy="365125"/>
          </a:xfrm>
          <a:prstGeom prst="rect">
            <a:avLst/>
          </a:prstGeom>
        </p:spPr>
        <p:txBody>
          <a:bodyPr anchor="ctr"/>
          <a:lstStyle>
            <a:defPPr>
              <a:defRPr lang="en-US"/>
            </a:defPPr>
            <a:lvl1pPr algn="l" rtl="0" eaLnBrk="1" fontAlgn="base" hangingPunct="1">
              <a:spcBef>
                <a:spcPct val="0"/>
              </a:spcBef>
              <a:spcAft>
                <a:spcPct val="0"/>
              </a:spcAft>
              <a:defRPr sz="1200" b="1" kern="1200">
                <a:solidFill>
                  <a:srgbClr val="3749F5"/>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dirty="0" smtClean="0">
                <a:solidFill>
                  <a:schemeClr val="tx1"/>
                </a:solidFill>
              </a:rPr>
              <a:t>August</a:t>
            </a:r>
            <a:r>
              <a:rPr lang="en-US" baseline="0" dirty="0" smtClean="0">
                <a:solidFill>
                  <a:schemeClr val="tx1"/>
                </a:solidFill>
              </a:rPr>
              <a:t> 14-15</a:t>
            </a:r>
            <a:endParaRPr lang="en-US" dirty="0">
              <a:solidFill>
                <a:schemeClr val="tx1"/>
              </a:solidFill>
            </a:endParaRPr>
          </a:p>
        </p:txBody>
      </p:sp>
      <p:sp>
        <p:nvSpPr>
          <p:cNvPr id="12" name="Slide Number Placeholder 5"/>
          <p:cNvSpPr txBox="1">
            <a:spLocks/>
          </p:cNvSpPr>
          <p:nvPr userDrawn="1"/>
        </p:nvSpPr>
        <p:spPr>
          <a:xfrm>
            <a:off x="6581775" y="6308725"/>
            <a:ext cx="2133600" cy="365125"/>
          </a:xfrm>
          <a:prstGeom prst="rect">
            <a:avLst/>
          </a:prstGeom>
        </p:spPr>
        <p:txBody>
          <a:bodyPr anchor="ctr"/>
          <a:lstStyle>
            <a:defPPr>
              <a:defRPr lang="en-US"/>
            </a:defPPr>
            <a:lvl1pPr algn="r" rtl="0" eaLnBrk="1" fontAlgn="base" hangingPunct="1">
              <a:spcBef>
                <a:spcPct val="0"/>
              </a:spcBef>
              <a:spcAft>
                <a:spcPct val="0"/>
              </a:spcAft>
              <a:defRPr sz="1200" b="1" kern="1200" smtClean="0">
                <a:solidFill>
                  <a:srgbClr val="3749F5"/>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altLang="en-US" dirty="0" smtClean="0">
                <a:solidFill>
                  <a:schemeClr val="tx1"/>
                </a:solidFill>
              </a:rPr>
              <a:t>Raleigh, North Carolina</a:t>
            </a:r>
            <a:endParaRPr lang="en-US" altLang="en-US" dirty="0">
              <a:solidFill>
                <a:schemeClr val="tx1"/>
              </a:solidFill>
            </a:endParaRPr>
          </a:p>
        </p:txBody>
      </p:sp>
    </p:spTree>
    <p:extLst>
      <p:ext uri="{BB962C8B-B14F-4D97-AF65-F5344CB8AC3E}">
        <p14:creationId xmlns:p14="http://schemas.microsoft.com/office/powerpoint/2010/main" val="303589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extBox 9"/>
          <p:cNvSpPr txBox="1">
            <a:spLocks noChangeArrowheads="1"/>
          </p:cNvSpPr>
          <p:nvPr userDrawn="1"/>
        </p:nvSpPr>
        <p:spPr bwMode="auto">
          <a:xfrm>
            <a:off x="2743200" y="6356350"/>
            <a:ext cx="3048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0" fontAlgn="base" hangingPunct="0">
              <a:spcBef>
                <a:spcPct val="0"/>
              </a:spcBef>
              <a:spcAft>
                <a:spcPct val="0"/>
              </a:spcAft>
              <a:defRPr/>
            </a:pPr>
            <a:r>
              <a:rPr lang="en-US" altLang="en-US" sz="1200" b="1" dirty="0" smtClean="0">
                <a:solidFill>
                  <a:schemeClr val="tx1"/>
                </a:solidFill>
              </a:rPr>
              <a:t>2019 Annual IFTA Business Meeting</a:t>
            </a:r>
            <a:endParaRPr lang="en-US" altLang="en-US" dirty="0" smtClean="0">
              <a:solidFill>
                <a:schemeClr val="tx1"/>
              </a:solidFill>
            </a:endParaRPr>
          </a:p>
        </p:txBody>
      </p:sp>
      <p:sp>
        <p:nvSpPr>
          <p:cNvPr id="12" name="Date Placeholder 3"/>
          <p:cNvSpPr txBox="1">
            <a:spLocks/>
          </p:cNvSpPr>
          <p:nvPr userDrawn="1"/>
        </p:nvSpPr>
        <p:spPr>
          <a:xfrm>
            <a:off x="304800" y="6267450"/>
            <a:ext cx="2133600" cy="365125"/>
          </a:xfrm>
          <a:prstGeom prst="rect">
            <a:avLst/>
          </a:prstGeom>
        </p:spPr>
        <p:txBody>
          <a:bodyPr anchor="ctr"/>
          <a:lstStyle>
            <a:defPPr>
              <a:defRPr lang="en-US"/>
            </a:defPPr>
            <a:lvl1pPr algn="l" rtl="0" eaLnBrk="1" fontAlgn="base" hangingPunct="1">
              <a:spcBef>
                <a:spcPct val="0"/>
              </a:spcBef>
              <a:spcAft>
                <a:spcPct val="0"/>
              </a:spcAft>
              <a:defRPr sz="1200" b="1" kern="1200">
                <a:solidFill>
                  <a:srgbClr val="3749F5"/>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dirty="0" smtClean="0">
                <a:solidFill>
                  <a:schemeClr val="tx1"/>
                </a:solidFill>
              </a:rPr>
              <a:t>August 14-15</a:t>
            </a:r>
            <a:endParaRPr lang="en-US" dirty="0">
              <a:solidFill>
                <a:schemeClr val="tx1"/>
              </a:solidFill>
            </a:endParaRPr>
          </a:p>
        </p:txBody>
      </p:sp>
      <p:sp>
        <p:nvSpPr>
          <p:cNvPr id="13" name="Slide Number Placeholder 5"/>
          <p:cNvSpPr txBox="1">
            <a:spLocks/>
          </p:cNvSpPr>
          <p:nvPr userDrawn="1"/>
        </p:nvSpPr>
        <p:spPr>
          <a:xfrm>
            <a:off x="6581775" y="6308725"/>
            <a:ext cx="2133600" cy="365125"/>
          </a:xfrm>
          <a:prstGeom prst="rect">
            <a:avLst/>
          </a:prstGeom>
        </p:spPr>
        <p:txBody>
          <a:bodyPr anchor="ctr"/>
          <a:lstStyle>
            <a:defPPr>
              <a:defRPr lang="en-US"/>
            </a:defPPr>
            <a:lvl1pPr algn="r" rtl="0" eaLnBrk="1" fontAlgn="base" hangingPunct="1">
              <a:spcBef>
                <a:spcPct val="0"/>
              </a:spcBef>
              <a:spcAft>
                <a:spcPct val="0"/>
              </a:spcAft>
              <a:defRPr sz="1200" b="1" kern="1200" smtClean="0">
                <a:solidFill>
                  <a:srgbClr val="3749F5"/>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altLang="en-US" dirty="0" smtClean="0">
                <a:solidFill>
                  <a:schemeClr val="tx1"/>
                </a:solidFill>
              </a:rPr>
              <a:t>Raleigh, North Carolina</a:t>
            </a:r>
            <a:endParaRPr lang="en-US" altLang="en-US" dirty="0">
              <a:solidFill>
                <a:schemeClr val="tx1"/>
              </a:solidFill>
            </a:endParaRPr>
          </a:p>
        </p:txBody>
      </p:sp>
    </p:spTree>
    <p:extLst>
      <p:ext uri="{BB962C8B-B14F-4D97-AF65-F5344CB8AC3E}">
        <p14:creationId xmlns:p14="http://schemas.microsoft.com/office/powerpoint/2010/main" val="3591691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extBox 9"/>
          <p:cNvSpPr txBox="1">
            <a:spLocks noChangeArrowheads="1"/>
          </p:cNvSpPr>
          <p:nvPr userDrawn="1"/>
        </p:nvSpPr>
        <p:spPr bwMode="auto">
          <a:xfrm>
            <a:off x="2743200" y="6356350"/>
            <a:ext cx="3048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0" fontAlgn="base" hangingPunct="0">
              <a:spcBef>
                <a:spcPct val="0"/>
              </a:spcBef>
              <a:spcAft>
                <a:spcPct val="0"/>
              </a:spcAft>
              <a:defRPr/>
            </a:pPr>
            <a:r>
              <a:rPr lang="en-US" altLang="en-US" sz="1200" b="1" dirty="0" smtClean="0">
                <a:solidFill>
                  <a:schemeClr val="tx1"/>
                </a:solidFill>
              </a:rPr>
              <a:t>2019 Annual IFTA Business Meeting</a:t>
            </a:r>
            <a:endParaRPr lang="en-US" altLang="en-US" dirty="0" smtClean="0">
              <a:solidFill>
                <a:schemeClr val="tx1"/>
              </a:solidFill>
            </a:endParaRPr>
          </a:p>
        </p:txBody>
      </p:sp>
      <p:sp>
        <p:nvSpPr>
          <p:cNvPr id="11" name="Date Placeholder 3"/>
          <p:cNvSpPr txBox="1">
            <a:spLocks/>
          </p:cNvSpPr>
          <p:nvPr userDrawn="1"/>
        </p:nvSpPr>
        <p:spPr>
          <a:xfrm>
            <a:off x="304800" y="6267450"/>
            <a:ext cx="2133600" cy="365125"/>
          </a:xfrm>
          <a:prstGeom prst="rect">
            <a:avLst/>
          </a:prstGeom>
        </p:spPr>
        <p:txBody>
          <a:bodyPr anchor="ctr"/>
          <a:lstStyle>
            <a:defPPr>
              <a:defRPr lang="en-US"/>
            </a:defPPr>
            <a:lvl1pPr algn="l" rtl="0" eaLnBrk="1" fontAlgn="base" hangingPunct="1">
              <a:spcBef>
                <a:spcPct val="0"/>
              </a:spcBef>
              <a:spcAft>
                <a:spcPct val="0"/>
              </a:spcAft>
              <a:defRPr sz="1200" b="1" kern="1200">
                <a:solidFill>
                  <a:srgbClr val="3749F5"/>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dirty="0" smtClean="0">
                <a:solidFill>
                  <a:schemeClr val="tx1"/>
                </a:solidFill>
              </a:rPr>
              <a:t>August 14-15</a:t>
            </a:r>
            <a:endParaRPr lang="en-US" dirty="0">
              <a:solidFill>
                <a:schemeClr val="tx1"/>
              </a:solidFill>
            </a:endParaRPr>
          </a:p>
        </p:txBody>
      </p:sp>
      <p:sp>
        <p:nvSpPr>
          <p:cNvPr id="12" name="Slide Number Placeholder 5"/>
          <p:cNvSpPr txBox="1">
            <a:spLocks/>
          </p:cNvSpPr>
          <p:nvPr userDrawn="1"/>
        </p:nvSpPr>
        <p:spPr>
          <a:xfrm>
            <a:off x="6581775" y="6308725"/>
            <a:ext cx="2133600" cy="365125"/>
          </a:xfrm>
          <a:prstGeom prst="rect">
            <a:avLst/>
          </a:prstGeom>
        </p:spPr>
        <p:txBody>
          <a:bodyPr anchor="ctr"/>
          <a:lstStyle>
            <a:defPPr>
              <a:defRPr lang="en-US"/>
            </a:defPPr>
            <a:lvl1pPr algn="r" rtl="0" eaLnBrk="1" fontAlgn="base" hangingPunct="1">
              <a:spcBef>
                <a:spcPct val="0"/>
              </a:spcBef>
              <a:spcAft>
                <a:spcPct val="0"/>
              </a:spcAft>
              <a:defRPr sz="1200" b="1" kern="1200" smtClean="0">
                <a:solidFill>
                  <a:srgbClr val="3749F5"/>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altLang="en-US" dirty="0" smtClean="0">
                <a:solidFill>
                  <a:schemeClr val="tx1"/>
                </a:solidFill>
              </a:rPr>
              <a:t>Raleigh, North Carolina</a:t>
            </a:r>
            <a:endParaRPr lang="en-US" altLang="en-US" dirty="0">
              <a:solidFill>
                <a:schemeClr val="tx1"/>
              </a:solidFill>
            </a:endParaRPr>
          </a:p>
        </p:txBody>
      </p:sp>
    </p:spTree>
    <p:extLst>
      <p:ext uri="{BB962C8B-B14F-4D97-AF65-F5344CB8AC3E}">
        <p14:creationId xmlns:p14="http://schemas.microsoft.com/office/powerpoint/2010/main" val="3584266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extBox 7"/>
          <p:cNvSpPr txBox="1">
            <a:spLocks noChangeArrowheads="1"/>
          </p:cNvSpPr>
          <p:nvPr userDrawn="1"/>
        </p:nvSpPr>
        <p:spPr bwMode="auto">
          <a:xfrm>
            <a:off x="2743200" y="6356350"/>
            <a:ext cx="3048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0" fontAlgn="base" hangingPunct="0">
              <a:spcBef>
                <a:spcPct val="0"/>
              </a:spcBef>
              <a:spcAft>
                <a:spcPct val="0"/>
              </a:spcAft>
              <a:defRPr/>
            </a:pPr>
            <a:r>
              <a:rPr lang="en-US" altLang="en-US" sz="1200" b="1" dirty="0" smtClean="0">
                <a:solidFill>
                  <a:schemeClr val="tx1"/>
                </a:solidFill>
              </a:rPr>
              <a:t>2019 Annual IFTA Business Meeting</a:t>
            </a:r>
            <a:endParaRPr lang="en-US" altLang="en-US" dirty="0" smtClean="0">
              <a:solidFill>
                <a:schemeClr val="tx1"/>
              </a:solidFill>
            </a:endParaRPr>
          </a:p>
        </p:txBody>
      </p:sp>
      <p:sp>
        <p:nvSpPr>
          <p:cNvPr id="9" name="Date Placeholder 3"/>
          <p:cNvSpPr txBox="1">
            <a:spLocks/>
          </p:cNvSpPr>
          <p:nvPr userDrawn="1"/>
        </p:nvSpPr>
        <p:spPr>
          <a:xfrm>
            <a:off x="304800" y="6267450"/>
            <a:ext cx="2133600" cy="365125"/>
          </a:xfrm>
          <a:prstGeom prst="rect">
            <a:avLst/>
          </a:prstGeom>
        </p:spPr>
        <p:txBody>
          <a:bodyPr anchor="ctr"/>
          <a:lstStyle>
            <a:defPPr>
              <a:defRPr lang="en-US"/>
            </a:defPPr>
            <a:lvl1pPr algn="l" rtl="0" eaLnBrk="1" fontAlgn="base" hangingPunct="1">
              <a:spcBef>
                <a:spcPct val="0"/>
              </a:spcBef>
              <a:spcAft>
                <a:spcPct val="0"/>
              </a:spcAft>
              <a:defRPr sz="1200" b="1" kern="1200">
                <a:solidFill>
                  <a:srgbClr val="3749F5"/>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dirty="0" smtClean="0">
                <a:solidFill>
                  <a:schemeClr val="tx1"/>
                </a:solidFill>
              </a:rPr>
              <a:t>August 14-15</a:t>
            </a:r>
            <a:endParaRPr lang="en-US" dirty="0">
              <a:solidFill>
                <a:schemeClr val="tx1"/>
              </a:solidFill>
            </a:endParaRPr>
          </a:p>
        </p:txBody>
      </p:sp>
      <p:sp>
        <p:nvSpPr>
          <p:cNvPr id="10" name="Slide Number Placeholder 5"/>
          <p:cNvSpPr txBox="1">
            <a:spLocks/>
          </p:cNvSpPr>
          <p:nvPr userDrawn="1"/>
        </p:nvSpPr>
        <p:spPr>
          <a:xfrm>
            <a:off x="6581775" y="6308725"/>
            <a:ext cx="2133600" cy="365125"/>
          </a:xfrm>
          <a:prstGeom prst="rect">
            <a:avLst/>
          </a:prstGeom>
        </p:spPr>
        <p:txBody>
          <a:bodyPr anchor="ctr"/>
          <a:lstStyle>
            <a:defPPr>
              <a:defRPr lang="en-US"/>
            </a:defPPr>
            <a:lvl1pPr algn="r" rtl="0" eaLnBrk="1" fontAlgn="base" hangingPunct="1">
              <a:spcBef>
                <a:spcPct val="0"/>
              </a:spcBef>
              <a:spcAft>
                <a:spcPct val="0"/>
              </a:spcAft>
              <a:defRPr sz="1200" b="1" kern="1200" smtClean="0">
                <a:solidFill>
                  <a:srgbClr val="3749F5"/>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altLang="en-US" dirty="0" smtClean="0">
                <a:solidFill>
                  <a:schemeClr val="tx1"/>
                </a:solidFill>
              </a:rPr>
              <a:t>Raleigh, North Carolina</a:t>
            </a:r>
            <a:endParaRPr lang="en-US" altLang="en-US" dirty="0">
              <a:solidFill>
                <a:schemeClr val="tx1"/>
              </a:solidFill>
            </a:endParaRPr>
          </a:p>
        </p:txBody>
      </p:sp>
    </p:spTree>
    <p:extLst>
      <p:ext uri="{BB962C8B-B14F-4D97-AF65-F5344CB8AC3E}">
        <p14:creationId xmlns:p14="http://schemas.microsoft.com/office/powerpoint/2010/main" val="2358275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6157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fontAlgn="base">
              <a:spcBef>
                <a:spcPct val="0"/>
              </a:spcBef>
              <a:spcAft>
                <a:spcPct val="0"/>
              </a:spcAft>
              <a:defRPr/>
            </a:pPr>
            <a:r>
              <a:rPr lang="en-US" smtClean="0">
                <a:solidFill>
                  <a:prstClr val="black">
                    <a:tint val="75000"/>
                  </a:prstClr>
                </a:solidFill>
              </a:rPr>
              <a:t>August 14-15</a:t>
            </a:r>
            <a:endParaRPr lang="en-US" dirty="0">
              <a:solidFill>
                <a:prstClr val="black">
                  <a:tint val="75000"/>
                </a:prstClr>
              </a:solidFill>
            </a:endParaRPr>
          </a:p>
        </p:txBody>
      </p:sp>
      <p:sp>
        <p:nvSpPr>
          <p:cNvPr id="1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fontAlgn="base">
              <a:spcBef>
                <a:spcPct val="0"/>
              </a:spcBef>
              <a:spcAft>
                <a:spcPct val="0"/>
              </a:spcAft>
              <a:defRPr/>
            </a:pPr>
            <a:r>
              <a:rPr lang="en-US" smtClean="0">
                <a:solidFill>
                  <a:prstClr val="black">
                    <a:tint val="75000"/>
                  </a:prstClr>
                </a:solidFill>
              </a:rPr>
              <a:t>2019 Annual IFTA Business Meeting</a:t>
            </a:r>
            <a:endParaRPr lang="en-US" dirty="0">
              <a:solidFill>
                <a:prstClr val="black">
                  <a:tint val="75000"/>
                </a:prstClr>
              </a:solidFill>
            </a:endParaRPr>
          </a:p>
        </p:txBody>
      </p:sp>
      <p:sp>
        <p:nvSpPr>
          <p:cNvPr id="15"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r>
              <a:rPr lang="en-US" altLang="en-US" smtClean="0">
                <a:latin typeface="Arial" charset="0"/>
              </a:rPr>
              <a:t>Raleigh, North Carolina</a:t>
            </a:r>
            <a:endParaRPr lang="en-US" altLang="en-US" dirty="0">
              <a:latin typeface="Arial" charset="0"/>
            </a:endParaRPr>
          </a:p>
        </p:txBody>
      </p:sp>
    </p:spTree>
    <p:extLst>
      <p:ext uri="{BB962C8B-B14F-4D97-AF65-F5344CB8AC3E}">
        <p14:creationId xmlns:p14="http://schemas.microsoft.com/office/powerpoint/2010/main" val="368523193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Slide Number Placeholder 5"/>
          <p:cNvSpPr txBox="1">
            <a:spLocks/>
          </p:cNvSpPr>
          <p:nvPr/>
        </p:nvSpPr>
        <p:spPr>
          <a:xfrm>
            <a:off x="6019800" y="6110287"/>
            <a:ext cx="2133600" cy="365125"/>
          </a:xfrm>
          <a:prstGeom prst="rect">
            <a:avLst/>
          </a:prstGeom>
        </p:spPr>
        <p:txBody>
          <a:bodyPr anchor="ctr"/>
          <a:lstStyle>
            <a:defPPr>
              <a:defRPr lang="en-US"/>
            </a:defPPr>
            <a:lvl1pPr algn="r" rtl="0" eaLnBrk="1" fontAlgn="base" hangingPunct="1">
              <a:spcBef>
                <a:spcPct val="0"/>
              </a:spcBef>
              <a:spcAft>
                <a:spcPct val="0"/>
              </a:spcAft>
              <a:defRPr sz="1200" b="1" kern="1200" smtClean="0">
                <a:solidFill>
                  <a:srgbClr val="3749F5"/>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endParaRPr lang="en-US" altLang="en-US" dirty="0"/>
          </a:p>
        </p:txBody>
      </p:sp>
      <p:sp>
        <p:nvSpPr>
          <p:cNvPr id="9" name="TextBox 8"/>
          <p:cNvSpPr txBox="1">
            <a:spLocks noChangeArrowheads="1"/>
          </p:cNvSpPr>
          <p:nvPr/>
        </p:nvSpPr>
        <p:spPr bwMode="auto">
          <a:xfrm>
            <a:off x="2743200" y="6356350"/>
            <a:ext cx="3048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0" fontAlgn="base" hangingPunct="0">
              <a:spcBef>
                <a:spcPct val="0"/>
              </a:spcBef>
              <a:spcAft>
                <a:spcPct val="0"/>
              </a:spcAft>
              <a:defRPr/>
            </a:pPr>
            <a:r>
              <a:rPr lang="en-US" altLang="en-US" sz="1200" b="1" dirty="0" smtClean="0">
                <a:solidFill>
                  <a:schemeClr val="tx1"/>
                </a:solidFill>
              </a:rPr>
              <a:t>2019 Annual IFTA Business Meeting</a:t>
            </a:r>
            <a:endParaRPr lang="en-US" altLang="en-US" dirty="0" smtClean="0">
              <a:solidFill>
                <a:schemeClr val="tx1"/>
              </a:solidFill>
            </a:endParaRPr>
          </a:p>
        </p:txBody>
      </p:sp>
      <p:sp>
        <p:nvSpPr>
          <p:cNvPr id="13" name="Date Placeholder 3"/>
          <p:cNvSpPr txBox="1">
            <a:spLocks/>
          </p:cNvSpPr>
          <p:nvPr/>
        </p:nvSpPr>
        <p:spPr>
          <a:xfrm>
            <a:off x="304800" y="6267450"/>
            <a:ext cx="2133600" cy="365125"/>
          </a:xfrm>
          <a:prstGeom prst="rect">
            <a:avLst/>
          </a:prstGeom>
        </p:spPr>
        <p:txBody>
          <a:bodyPr anchor="ctr"/>
          <a:lstStyle>
            <a:defPPr>
              <a:defRPr lang="en-US"/>
            </a:defPPr>
            <a:lvl1pPr algn="l" rtl="0" eaLnBrk="1" fontAlgn="base" hangingPunct="1">
              <a:spcBef>
                <a:spcPct val="0"/>
              </a:spcBef>
              <a:spcAft>
                <a:spcPct val="0"/>
              </a:spcAft>
              <a:defRPr sz="1200" b="1" kern="1200">
                <a:solidFill>
                  <a:srgbClr val="3749F5"/>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dirty="0" smtClean="0">
                <a:solidFill>
                  <a:schemeClr val="tx1"/>
                </a:solidFill>
              </a:rPr>
              <a:t>August 14-15</a:t>
            </a:r>
            <a:endParaRPr lang="en-US" dirty="0">
              <a:solidFill>
                <a:schemeClr val="tx1"/>
              </a:solidFill>
            </a:endParaRPr>
          </a:p>
        </p:txBody>
      </p:sp>
      <p:sp>
        <p:nvSpPr>
          <p:cNvPr id="14" name="Slide Number Placeholder 5"/>
          <p:cNvSpPr txBox="1">
            <a:spLocks/>
          </p:cNvSpPr>
          <p:nvPr/>
        </p:nvSpPr>
        <p:spPr>
          <a:xfrm>
            <a:off x="6581775" y="6308725"/>
            <a:ext cx="2133600" cy="365125"/>
          </a:xfrm>
          <a:prstGeom prst="rect">
            <a:avLst/>
          </a:prstGeom>
        </p:spPr>
        <p:txBody>
          <a:bodyPr anchor="ctr"/>
          <a:lstStyle>
            <a:defPPr>
              <a:defRPr lang="en-US"/>
            </a:defPPr>
            <a:lvl1pPr algn="r" rtl="0" eaLnBrk="1" fontAlgn="base" hangingPunct="1">
              <a:spcBef>
                <a:spcPct val="0"/>
              </a:spcBef>
              <a:spcAft>
                <a:spcPct val="0"/>
              </a:spcAft>
              <a:defRPr sz="1200" b="1" kern="1200" smtClean="0">
                <a:solidFill>
                  <a:srgbClr val="3749F5"/>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altLang="en-US" dirty="0" smtClean="0">
                <a:solidFill>
                  <a:schemeClr val="tx1"/>
                </a:solidFill>
              </a:rPr>
              <a:t>Raleigh, North Carolina</a:t>
            </a:r>
            <a:endParaRPr lang="en-US" altLang="en-US" dirty="0">
              <a:solidFill>
                <a:schemeClr val="tx1"/>
              </a:solidFill>
            </a:endParaRPr>
          </a:p>
        </p:txBody>
      </p:sp>
      <p:sp>
        <p:nvSpPr>
          <p:cNvPr id="3" name="Content Placeholder 2"/>
          <p:cNvSpPr>
            <a:spLocks noGrp="1"/>
          </p:cNvSpPr>
          <p:nvPr>
            <p:ph idx="1"/>
          </p:nvPr>
        </p:nvSpPr>
        <p:spPr>
          <a:xfrm>
            <a:off x="455295" y="1965324"/>
            <a:ext cx="8229600" cy="4144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itle 19"/>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Tree>
    <p:extLst>
      <p:ext uri="{BB962C8B-B14F-4D97-AF65-F5344CB8AC3E}">
        <p14:creationId xmlns:p14="http://schemas.microsoft.com/office/powerpoint/2010/main" val="30352087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2.jpeg"/><Relationship Id="rId4" Type="http://schemas.openxmlformats.org/officeDocument/2006/relationships/slideLayout" Target="../slideLayouts/slideLayout11.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lumMod val="95000"/>
          </a:schemeClr>
        </a:solidFill>
        <a:effectLst/>
      </p:bgPr>
    </p:bg>
    <p:spTree>
      <p:nvGrpSpPr>
        <p:cNvPr id="1" name=""/>
        <p:cNvGrpSpPr/>
        <p:nvPr/>
      </p:nvGrpSpPr>
      <p:grpSpPr>
        <a:xfrm>
          <a:off x="0" y="0"/>
          <a:ext cx="0" cy="0"/>
          <a:chOff x="0" y="0"/>
          <a:chExt cx="0" cy="0"/>
        </a:xfrm>
      </p:grpSpPr>
      <p:sp>
        <p:nvSpPr>
          <p:cNvPr id="2051" name="Text Placeholder 2"/>
          <p:cNvSpPr>
            <a:spLocks noGrp="1"/>
          </p:cNvSpPr>
          <p:nvPr>
            <p:ph type="body" idx="1"/>
          </p:nvPr>
        </p:nvSpPr>
        <p:spPr bwMode="auto">
          <a:xfrm>
            <a:off x="457200" y="2094549"/>
            <a:ext cx="8229600" cy="400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b="0">
                <a:solidFill>
                  <a:schemeClr val="tx1">
                    <a:tint val="75000"/>
                  </a:schemeClr>
                </a:solidFill>
                <a:latin typeface="Arial" charset="0"/>
              </a:defRPr>
            </a:lvl1pPr>
          </a:lstStyle>
          <a:p>
            <a:pPr fontAlgn="base">
              <a:spcBef>
                <a:spcPct val="0"/>
              </a:spcBef>
              <a:spcAft>
                <a:spcPct val="0"/>
              </a:spcAft>
              <a:defRPr/>
            </a:pPr>
            <a:r>
              <a:rPr lang="en-US" dirty="0" smtClean="0">
                <a:solidFill>
                  <a:prstClr val="black">
                    <a:tint val="75000"/>
                  </a:prstClr>
                </a:solidFill>
              </a:rPr>
              <a:t>August 14-15</a:t>
            </a: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fontAlgn="base">
              <a:spcBef>
                <a:spcPct val="0"/>
              </a:spcBef>
              <a:spcAft>
                <a:spcPct val="0"/>
              </a:spcAft>
              <a:defRPr/>
            </a:pPr>
            <a:r>
              <a:rPr lang="en-US" dirty="0" smtClean="0">
                <a:solidFill>
                  <a:prstClr val="black">
                    <a:tint val="75000"/>
                  </a:prstClr>
                </a:solidFill>
              </a:rPr>
              <a:t>2019 Annual IFTA Business Meeting</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r>
              <a:rPr lang="en-US" altLang="en-US" dirty="0" smtClean="0">
                <a:latin typeface="Arial" charset="0"/>
              </a:rPr>
              <a:t>Raleigh, North Carolina</a:t>
            </a:r>
            <a:endParaRPr lang="en-US" altLang="en-US" dirty="0">
              <a:latin typeface="Arial" charset="0"/>
            </a:endParaRPr>
          </a:p>
        </p:txBody>
      </p:sp>
      <p:pic>
        <p:nvPicPr>
          <p:cNvPr id="7" name="Picture 7" descr="iftalogowatermark"/>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0"/>
            <a:ext cx="3352800" cy="1136650"/>
          </a:xfrm>
          <a:prstGeom prst="rect">
            <a:avLst/>
          </a:prstGeom>
          <a:blipFill dpi="0" rotWithShape="1">
            <a:blip r:embed="rId10">
              <a:duotone>
                <a:srgbClr val="000080"/>
                <a:srgbClr val="FFFFFF"/>
              </a:duotone>
            </a:blip>
            <a:srcRect/>
            <a:tile tx="0" ty="0" sx="100000" sy="100000" flip="none" algn="tl"/>
          </a:bli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1382583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70" r:id="rId7"/>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lumMod val="95000"/>
          </a:schemeClr>
        </a:solidFill>
        <a:effectLst/>
      </p:bgPr>
    </p:bg>
    <p:spTree>
      <p:nvGrpSpPr>
        <p:cNvPr id="1" name=""/>
        <p:cNvGrpSpPr/>
        <p:nvPr/>
      </p:nvGrpSpPr>
      <p:grpSpPr>
        <a:xfrm>
          <a:off x="0" y="0"/>
          <a:ext cx="0" cy="0"/>
          <a:chOff x="0" y="0"/>
          <a:chExt cx="0" cy="0"/>
        </a:xfrm>
      </p:grpSpPr>
      <p:sp>
        <p:nvSpPr>
          <p:cNvPr id="2051" name="Text Placeholder 2"/>
          <p:cNvSpPr>
            <a:spLocks noGrp="1"/>
          </p:cNvSpPr>
          <p:nvPr>
            <p:ph type="body" idx="1"/>
          </p:nvPr>
        </p:nvSpPr>
        <p:spPr bwMode="auto">
          <a:xfrm>
            <a:off x="457200" y="2094549"/>
            <a:ext cx="8229600" cy="400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b="0">
                <a:solidFill>
                  <a:schemeClr val="tx1">
                    <a:tint val="75000"/>
                  </a:schemeClr>
                </a:solidFill>
                <a:latin typeface="Arial" charset="0"/>
              </a:defRPr>
            </a:lvl1pPr>
          </a:lstStyle>
          <a:p>
            <a:pPr fontAlgn="base">
              <a:spcBef>
                <a:spcPct val="0"/>
              </a:spcBef>
              <a:spcAft>
                <a:spcPct val="0"/>
              </a:spcAft>
              <a:defRPr/>
            </a:pPr>
            <a:r>
              <a:rPr lang="en-US" smtClean="0">
                <a:solidFill>
                  <a:prstClr val="black">
                    <a:tint val="75000"/>
                  </a:prstClr>
                </a:solidFill>
              </a:rPr>
              <a:t>August 14-15</a:t>
            </a: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fontAlgn="base">
              <a:spcBef>
                <a:spcPct val="0"/>
              </a:spcBef>
              <a:spcAft>
                <a:spcPct val="0"/>
              </a:spcAft>
              <a:defRPr/>
            </a:pPr>
            <a:r>
              <a:rPr lang="en-US" smtClean="0">
                <a:solidFill>
                  <a:prstClr val="black">
                    <a:tint val="75000"/>
                  </a:prstClr>
                </a:solidFill>
              </a:rPr>
              <a:t>2019 Annual IFTA Business Meeting</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r>
              <a:rPr lang="en-US" altLang="en-US" smtClean="0">
                <a:latin typeface="Arial" charset="0"/>
              </a:rPr>
              <a:t>Raleigh, North Carolina</a:t>
            </a:r>
            <a:endParaRPr lang="en-US" altLang="en-US" dirty="0">
              <a:latin typeface="Arial" charset="0"/>
            </a:endParaRPr>
          </a:p>
        </p:txBody>
      </p:sp>
      <p:pic>
        <p:nvPicPr>
          <p:cNvPr id="7" name="Picture 7" descr="iftalogowatermark"/>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3352800" cy="1136650"/>
          </a:xfrm>
          <a:prstGeom prst="rect">
            <a:avLst/>
          </a:prstGeom>
          <a:blipFill dpi="0" rotWithShape="1">
            <a:blip r:embed="rId10">
              <a:duotone>
                <a:srgbClr val="000080"/>
                <a:srgbClr val="FFFFFF"/>
              </a:duotone>
            </a:blip>
            <a:srcRect/>
            <a:tile tx="0" ty="0" sx="100000" sy="100000" flip="none" algn="tl"/>
          </a:bli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8" name="Picture 7" descr="iftalogowatermark"/>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0"/>
            <a:ext cx="3352800" cy="1136650"/>
          </a:xfrm>
          <a:prstGeom prst="rect">
            <a:avLst/>
          </a:prstGeom>
          <a:blipFill dpi="0" rotWithShape="1">
            <a:blip r:embed="rId10">
              <a:duotone>
                <a:srgbClr val="000080"/>
                <a:srgbClr val="FFFFFF"/>
              </a:duotone>
            </a:blip>
            <a:srcRect/>
            <a:tile tx="0" ty="0" sx="100000" sy="100000" flip="none" algn="tl"/>
          </a:bli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13825837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Lst>
  <p:timing>
    <p:tnLst>
      <p:par>
        <p:cTn id="1" dur="indefinite" restart="never" nodeType="tmRoot"/>
      </p:par>
    </p:tnLst>
  </p:timing>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mailto:team@iftach.org" TargetMode="External"/><Relationship Id="rId2" Type="http://schemas.openxmlformats.org/officeDocument/2006/relationships/hyperlink" Target="http://www.iftach.o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28600" y="1219200"/>
            <a:ext cx="8763000" cy="4953000"/>
          </a:xfrm>
        </p:spPr>
        <p:txBody>
          <a:bodyPr/>
          <a:lstStyle/>
          <a:p>
            <a:r>
              <a:rPr lang="en-US" sz="5400" b="1" dirty="0" smtClean="0">
                <a:solidFill>
                  <a:schemeClr val="tx1"/>
                </a:solidFill>
                <a:effectLst>
                  <a:outerShdw blurRad="38100" dist="38100" dir="2700000" algn="tl">
                    <a:srgbClr val="000000">
                      <a:alpha val="43137"/>
                    </a:srgbClr>
                  </a:outerShdw>
                </a:effectLst>
              </a:rPr>
              <a:t>Strategic Plan </a:t>
            </a:r>
          </a:p>
          <a:p>
            <a:r>
              <a:rPr lang="en-US" sz="4000" b="1" dirty="0" smtClean="0">
                <a:solidFill>
                  <a:schemeClr val="tx1"/>
                </a:solidFill>
                <a:effectLst>
                  <a:outerShdw blurRad="38100" dist="38100" dir="2700000" algn="tl">
                    <a:srgbClr val="000000">
                      <a:alpha val="43137"/>
                    </a:srgbClr>
                  </a:outerShdw>
                </a:effectLst>
              </a:rPr>
              <a:t>Community Input </a:t>
            </a:r>
          </a:p>
          <a:p>
            <a:r>
              <a:rPr lang="en-US" sz="4000" b="1" dirty="0" smtClean="0">
                <a:solidFill>
                  <a:schemeClr val="tx1"/>
                </a:solidFill>
                <a:effectLst>
                  <a:outerShdw blurRad="38100" dist="38100" dir="2700000" algn="tl">
                    <a:srgbClr val="000000">
                      <a:alpha val="43137"/>
                    </a:srgbClr>
                  </a:outerShdw>
                </a:effectLst>
              </a:rPr>
              <a:t>and </a:t>
            </a:r>
          </a:p>
          <a:p>
            <a:r>
              <a:rPr lang="en-US" sz="4000" b="1" dirty="0" smtClean="0">
                <a:solidFill>
                  <a:schemeClr val="tx1"/>
                </a:solidFill>
                <a:effectLst>
                  <a:outerShdw blurRad="38100" dist="38100" dir="2700000" algn="tl">
                    <a:srgbClr val="000000">
                      <a:alpha val="43137"/>
                    </a:srgbClr>
                  </a:outerShdw>
                </a:effectLst>
              </a:rPr>
              <a:t>Committee Activities</a:t>
            </a:r>
          </a:p>
          <a:p>
            <a:pPr algn="r"/>
            <a:endParaRPr lang="en-US" dirty="0">
              <a:solidFill>
                <a:schemeClr val="tx1"/>
              </a:solidFill>
            </a:endParaRPr>
          </a:p>
          <a:p>
            <a:pPr algn="r"/>
            <a:r>
              <a:rPr lang="en-US" sz="2800" i="1" dirty="0" smtClean="0">
                <a:solidFill>
                  <a:schemeClr val="tx1"/>
                </a:solidFill>
              </a:rPr>
              <a:t>Presented by:</a:t>
            </a:r>
          </a:p>
          <a:p>
            <a:pPr algn="r"/>
            <a:r>
              <a:rPr lang="en-US" sz="2800" i="1" dirty="0" smtClean="0">
                <a:solidFill>
                  <a:schemeClr val="tx1"/>
                </a:solidFill>
              </a:rPr>
              <a:t>Monica Halstead IFTA, Inc. Business supervisor</a:t>
            </a:r>
            <a:endParaRPr lang="en-US" sz="2800" i="1" dirty="0">
              <a:solidFill>
                <a:schemeClr val="tx1"/>
              </a:solidFill>
            </a:endParaRPr>
          </a:p>
        </p:txBody>
      </p:sp>
    </p:spTree>
    <p:extLst>
      <p:ext uri="{BB962C8B-B14F-4D97-AF65-F5344CB8AC3E}">
        <p14:creationId xmlns:p14="http://schemas.microsoft.com/office/powerpoint/2010/main" val="24086982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5295" y="1965324"/>
            <a:ext cx="8229600" cy="4206876"/>
          </a:xfrm>
        </p:spPr>
        <p:txBody>
          <a:bodyPr/>
          <a:lstStyle/>
          <a:p>
            <a:pPr>
              <a:buFont typeface="Wingdings" panose="05000000000000000000" pitchFamily="2" charset="2"/>
              <a:buChar char="v"/>
            </a:pPr>
            <a:r>
              <a:rPr lang="en-US" sz="2800" dirty="0" smtClean="0"/>
              <a:t>Support the efforts of the joint IFTA-IRP GPS Standardization Working Group by providing an audit perspective.</a:t>
            </a:r>
          </a:p>
          <a:p>
            <a:pPr>
              <a:buFont typeface="Wingdings" panose="05000000000000000000" pitchFamily="2" charset="2"/>
              <a:buChar char="v"/>
            </a:pPr>
            <a:r>
              <a:rPr lang="en-US" sz="2800" dirty="0"/>
              <a:t>Work with the IAC to develop strategies for gaining the most benefit from IAC involvement in committee </a:t>
            </a:r>
            <a:r>
              <a:rPr lang="en-US" sz="2800" dirty="0" smtClean="0"/>
              <a:t>activities.</a:t>
            </a:r>
          </a:p>
          <a:p>
            <a:pPr>
              <a:buFont typeface="Wingdings" panose="05000000000000000000" pitchFamily="2" charset="2"/>
              <a:buChar char="v"/>
            </a:pPr>
            <a:r>
              <a:rPr lang="en-US" sz="2800" dirty="0" smtClean="0"/>
              <a:t>Support the Audit Manager Roundtables by providing feedback on questions that arise on the calls.</a:t>
            </a:r>
            <a:endParaRPr lang="en-US" sz="2800" dirty="0"/>
          </a:p>
          <a:p>
            <a:pPr>
              <a:buFont typeface="Wingdings" panose="05000000000000000000" pitchFamily="2" charset="2"/>
              <a:buChar char="v"/>
            </a:pPr>
            <a:endParaRPr lang="en-US" sz="2600" dirty="0"/>
          </a:p>
        </p:txBody>
      </p:sp>
      <p:sp>
        <p:nvSpPr>
          <p:cNvPr id="3" name="Title 2"/>
          <p:cNvSpPr>
            <a:spLocks noGrp="1"/>
          </p:cNvSpPr>
          <p:nvPr>
            <p:ph type="title"/>
          </p:nvPr>
        </p:nvSpPr>
        <p:spPr>
          <a:xfrm>
            <a:off x="0" y="1143000"/>
            <a:ext cx="8229600" cy="914400"/>
          </a:xfrm>
        </p:spPr>
        <p:txBody>
          <a:bodyPr>
            <a:normAutofit/>
          </a:bodyPr>
          <a:lstStyle/>
          <a:p>
            <a:pPr algn="l"/>
            <a:r>
              <a:rPr lang="en-US" dirty="0" smtClean="0">
                <a:effectLst>
                  <a:outerShdw blurRad="38100" dist="38100" dir="2700000" algn="tl">
                    <a:srgbClr val="000000">
                      <a:alpha val="43137"/>
                    </a:srgbClr>
                  </a:outerShdw>
                </a:effectLst>
              </a:rPr>
              <a:t>Strategic Plan - Future Projects</a:t>
            </a:r>
            <a:endParaRPr lang="en-US" dirty="0">
              <a:effectLst>
                <a:outerShdw blurRad="38100" dist="38100" dir="2700000" algn="tl">
                  <a:srgbClr val="000000">
                    <a:alpha val="43137"/>
                  </a:srgbClr>
                </a:outerShdw>
              </a:effectLst>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7150"/>
            <a:ext cx="2000250" cy="1331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90093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743200"/>
            <a:ext cx="8229600" cy="3367087"/>
          </a:xfrm>
        </p:spPr>
        <p:txBody>
          <a:bodyPr/>
          <a:lstStyle/>
          <a:p>
            <a:pPr marL="0" indent="0">
              <a:buNone/>
            </a:pPr>
            <a:r>
              <a:rPr lang="en-US" dirty="0" smtClean="0"/>
              <a:t>2018-2019 Accomplishments:</a:t>
            </a:r>
            <a:br>
              <a:rPr lang="en-US" dirty="0" smtClean="0"/>
            </a:br>
            <a:endParaRPr lang="en-US" sz="1000" dirty="0" smtClean="0"/>
          </a:p>
          <a:p>
            <a:pPr>
              <a:buFont typeface="Wingdings" panose="05000000000000000000" pitchFamily="2" charset="2"/>
              <a:buChar char="v"/>
            </a:pPr>
            <a:r>
              <a:rPr lang="en-US" sz="2800" dirty="0"/>
              <a:t>Sponsored </a:t>
            </a:r>
            <a:r>
              <a:rPr lang="en-US" sz="2800" dirty="0" smtClean="0"/>
              <a:t>ballot re Annual Reports.</a:t>
            </a:r>
            <a:r>
              <a:rPr lang="en-US" sz="2800" dirty="0"/>
              <a:t>    </a:t>
            </a:r>
            <a:endParaRPr lang="en-US" sz="2800" dirty="0" smtClean="0"/>
          </a:p>
          <a:p>
            <a:pPr>
              <a:buFont typeface="Wingdings" panose="05000000000000000000" pitchFamily="2" charset="2"/>
              <a:buChar char="v"/>
            </a:pPr>
            <a:r>
              <a:rPr lang="en-US" sz="2800" dirty="0" smtClean="0"/>
              <a:t>Reviewed </a:t>
            </a:r>
            <a:r>
              <a:rPr lang="en-US" sz="2800" dirty="0"/>
              <a:t>and updated the Best Practices Guide and New Member </a:t>
            </a:r>
            <a:r>
              <a:rPr lang="en-US" sz="2800" dirty="0" smtClean="0"/>
              <a:t>Guide.</a:t>
            </a:r>
            <a:endParaRPr lang="en-US" sz="2800" dirty="0"/>
          </a:p>
          <a:p>
            <a:pPr>
              <a:buFont typeface="Wingdings" panose="05000000000000000000" pitchFamily="2" charset="2"/>
              <a:buChar char="v"/>
            </a:pPr>
            <a:r>
              <a:rPr lang="en-US" sz="2800" dirty="0" smtClean="0"/>
              <a:t>Assisted </a:t>
            </a:r>
            <a:r>
              <a:rPr lang="en-US" sz="2800" dirty="0"/>
              <a:t>in the planning of </a:t>
            </a:r>
            <a:r>
              <a:rPr lang="en-US" sz="2800" dirty="0" smtClean="0"/>
              <a:t>the Annual IFTA / IRP </a:t>
            </a:r>
            <a:r>
              <a:rPr lang="en-US" sz="2800" dirty="0"/>
              <a:t>Managers and Law Enforcement </a:t>
            </a:r>
            <a:r>
              <a:rPr lang="en-US" sz="2800" dirty="0" smtClean="0"/>
              <a:t>Workshop.</a:t>
            </a:r>
            <a:endParaRPr lang="en-US" sz="2800" dirty="0"/>
          </a:p>
        </p:txBody>
      </p:sp>
      <p:sp>
        <p:nvSpPr>
          <p:cNvPr id="3" name="Title 2"/>
          <p:cNvSpPr>
            <a:spLocks noGrp="1"/>
          </p:cNvSpPr>
          <p:nvPr>
            <p:ph type="title"/>
          </p:nvPr>
        </p:nvSpPr>
        <p:spPr>
          <a:xfrm>
            <a:off x="457200" y="1143000"/>
            <a:ext cx="8229600" cy="609600"/>
          </a:xfrm>
        </p:spPr>
        <p:txBody>
          <a:bodyPr>
            <a:noAutofit/>
          </a:bodyPr>
          <a:lstStyle/>
          <a:p>
            <a:r>
              <a:rPr lang="en-US" sz="4000" dirty="0" smtClean="0">
                <a:effectLst>
                  <a:outerShdw blurRad="38100" dist="38100" dir="2700000" algn="tl">
                    <a:srgbClr val="000000">
                      <a:alpha val="43137"/>
                    </a:srgbClr>
                  </a:outerShdw>
                </a:effectLst>
              </a:rPr>
              <a:t>Agreement Procedures Committee (APC)</a:t>
            </a:r>
            <a:endParaRPr lang="en-US" sz="4000"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38100"/>
            <a:ext cx="2105025" cy="1206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08350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5295" y="2057400"/>
            <a:ext cx="8229600" cy="4052887"/>
          </a:xfrm>
        </p:spPr>
        <p:txBody>
          <a:bodyPr/>
          <a:lstStyle/>
          <a:p>
            <a:pPr>
              <a:buFont typeface="Wingdings" panose="05000000000000000000" pitchFamily="2" charset="2"/>
              <a:buChar char="v"/>
            </a:pPr>
            <a:r>
              <a:rPr lang="en-US" dirty="0" smtClean="0"/>
              <a:t>Work with the CAC on Initiative 1.4: </a:t>
            </a:r>
            <a:r>
              <a:rPr lang="en-US" i="1" dirty="0" smtClean="0"/>
              <a:t>Encourage the standardization and uniformity in jurisdictional input</a:t>
            </a:r>
            <a:br>
              <a:rPr lang="en-US" i="1" dirty="0" smtClean="0"/>
            </a:br>
            <a:endParaRPr lang="en-US" sz="1400" i="1" dirty="0" smtClean="0"/>
          </a:p>
          <a:p>
            <a:pPr>
              <a:buFont typeface="Wingdings" panose="05000000000000000000" pitchFamily="2" charset="2"/>
              <a:buChar char="v"/>
            </a:pPr>
            <a:r>
              <a:rPr lang="en-US" dirty="0"/>
              <a:t>Change balloting procedure so that all votes are taken at the annual business </a:t>
            </a:r>
            <a:r>
              <a:rPr lang="en-US" dirty="0" smtClean="0"/>
              <a:t>meeting.</a:t>
            </a:r>
            <a:br>
              <a:rPr lang="en-US" dirty="0" smtClean="0"/>
            </a:br>
            <a:endParaRPr lang="en-US" sz="1400" dirty="0" smtClean="0"/>
          </a:p>
          <a:p>
            <a:pPr>
              <a:buFont typeface="Wingdings" panose="05000000000000000000" pitchFamily="2" charset="2"/>
              <a:buChar char="v"/>
            </a:pPr>
            <a:r>
              <a:rPr lang="en-US" dirty="0" smtClean="0"/>
              <a:t>DRP Process – Assist with Agreement changes. </a:t>
            </a:r>
            <a:endParaRPr lang="en-US" dirty="0"/>
          </a:p>
          <a:p>
            <a:pPr>
              <a:buFont typeface="Wingdings" panose="05000000000000000000" pitchFamily="2" charset="2"/>
              <a:buChar char="v"/>
            </a:pPr>
            <a:endParaRPr lang="en-US" i="1" dirty="0" smtClean="0"/>
          </a:p>
        </p:txBody>
      </p:sp>
      <p:sp>
        <p:nvSpPr>
          <p:cNvPr id="4" name="Title 2"/>
          <p:cNvSpPr txBox="1">
            <a:spLocks/>
          </p:cNvSpPr>
          <p:nvPr/>
        </p:nvSpPr>
        <p:spPr>
          <a:xfrm>
            <a:off x="0" y="1143000"/>
            <a:ext cx="8229600" cy="914400"/>
          </a:xfrm>
          <a:prstGeom prst="rect">
            <a:avLst/>
          </a:prstGeom>
        </p:spPr>
        <p:txBody>
          <a:bodyPr>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en-US" smtClean="0">
                <a:effectLst>
                  <a:outerShdw blurRad="38100" dist="38100" dir="2700000" algn="tl">
                    <a:srgbClr val="000000">
                      <a:alpha val="43137"/>
                    </a:srgbClr>
                  </a:outerShdw>
                </a:effectLst>
              </a:rPr>
              <a:t>Strategic Plan - Future Projects</a:t>
            </a:r>
            <a:endParaRPr lang="en-US" dirty="0">
              <a:effectLst>
                <a:outerShdw blurRad="38100" dist="38100" dir="2700000" algn="tl">
                  <a:srgbClr val="000000">
                    <a:alpha val="43137"/>
                  </a:srgbClr>
                </a:outerShdw>
              </a:effectLst>
            </a:endParaRP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7150"/>
            <a:ext cx="2000250" cy="1331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46419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133600"/>
            <a:ext cx="8153400" cy="3733800"/>
          </a:xfrm>
        </p:spPr>
        <p:txBody>
          <a:bodyPr/>
          <a:lstStyle/>
          <a:p>
            <a:pPr>
              <a:buFont typeface="Wingdings" panose="05000000000000000000" pitchFamily="2" charset="2"/>
              <a:buChar char="v"/>
            </a:pPr>
            <a:r>
              <a:rPr lang="en-US" dirty="0"/>
              <a:t>Work with the IAC to develop strategies </a:t>
            </a:r>
            <a:r>
              <a:rPr lang="en-US" dirty="0" smtClean="0"/>
              <a:t>for gaining the most benefit from IAC involvement in committee activities.</a:t>
            </a:r>
            <a:br>
              <a:rPr lang="en-US" dirty="0" smtClean="0"/>
            </a:br>
            <a:endParaRPr lang="en-US" sz="1400" dirty="0" smtClean="0"/>
          </a:p>
          <a:p>
            <a:pPr>
              <a:buFont typeface="Wingdings" panose="05000000000000000000" pitchFamily="2" charset="2"/>
              <a:buChar char="v"/>
            </a:pPr>
            <a:r>
              <a:rPr lang="en-US" dirty="0"/>
              <a:t>Support the efforts of the joint IFTA-IRP GPS Standardization Working Group by providing an </a:t>
            </a:r>
            <a:r>
              <a:rPr lang="en-US" dirty="0" smtClean="0"/>
              <a:t>administrative </a:t>
            </a:r>
            <a:r>
              <a:rPr lang="en-US" dirty="0"/>
              <a:t>perspective.</a:t>
            </a:r>
          </a:p>
          <a:p>
            <a:pPr marL="0" indent="0">
              <a:buNone/>
            </a:pPr>
            <a:endParaRPr lang="en-US" dirty="0" smtClean="0"/>
          </a:p>
        </p:txBody>
      </p:sp>
      <p:sp>
        <p:nvSpPr>
          <p:cNvPr id="4" name="Title 2"/>
          <p:cNvSpPr txBox="1">
            <a:spLocks/>
          </p:cNvSpPr>
          <p:nvPr/>
        </p:nvSpPr>
        <p:spPr>
          <a:xfrm>
            <a:off x="0" y="1143000"/>
            <a:ext cx="8229600" cy="914400"/>
          </a:xfrm>
          <a:prstGeom prst="rect">
            <a:avLst/>
          </a:prstGeom>
        </p:spPr>
        <p:txBody>
          <a:bodyPr>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en-US" smtClean="0">
                <a:effectLst>
                  <a:outerShdw blurRad="38100" dist="38100" dir="2700000" algn="tl">
                    <a:srgbClr val="000000">
                      <a:alpha val="43137"/>
                    </a:srgbClr>
                  </a:outerShdw>
                </a:effectLst>
              </a:rPr>
              <a:t>Strategic Plan - Future Projects</a:t>
            </a:r>
            <a:endParaRPr lang="en-US" dirty="0">
              <a:effectLst>
                <a:outerShdw blurRad="38100" dist="38100" dir="2700000" algn="tl">
                  <a:srgbClr val="000000">
                    <a:alpha val="43137"/>
                  </a:srgbClr>
                </a:outerShdw>
              </a:effectLst>
            </a:endParaRP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7150"/>
            <a:ext cx="2000250" cy="1331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0068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438400"/>
            <a:ext cx="8229600" cy="3671887"/>
          </a:xfrm>
        </p:spPr>
        <p:txBody>
          <a:bodyPr/>
          <a:lstStyle/>
          <a:p>
            <a:pPr marL="0" indent="0">
              <a:buNone/>
            </a:pPr>
            <a:r>
              <a:rPr lang="en-US" dirty="0" smtClean="0"/>
              <a:t>2018-2019 Accomplishments:</a:t>
            </a:r>
          </a:p>
          <a:p>
            <a:pPr>
              <a:buFont typeface="Wingdings" panose="05000000000000000000" pitchFamily="2" charset="2"/>
              <a:buChar char="v"/>
            </a:pPr>
            <a:r>
              <a:rPr lang="en-US" dirty="0"/>
              <a:t>Modernization and enactment of the </a:t>
            </a:r>
            <a:r>
              <a:rPr lang="en-US" dirty="0" smtClean="0"/>
              <a:t>Compliance Review Process</a:t>
            </a:r>
            <a:endParaRPr lang="en-US" dirty="0"/>
          </a:p>
          <a:p>
            <a:pPr>
              <a:buFont typeface="Wingdings" panose="05000000000000000000" pitchFamily="2" charset="2"/>
              <a:buChar char="v"/>
            </a:pPr>
            <a:r>
              <a:rPr lang="en-US" dirty="0"/>
              <a:t>Updated </a:t>
            </a:r>
            <a:r>
              <a:rPr lang="en-US" dirty="0" smtClean="0"/>
              <a:t>Compliance Review Worksheets</a:t>
            </a:r>
          </a:p>
          <a:p>
            <a:pPr>
              <a:buFont typeface="Wingdings" panose="05000000000000000000" pitchFamily="2" charset="2"/>
              <a:buChar char="v"/>
            </a:pPr>
            <a:r>
              <a:rPr lang="en-US" dirty="0" smtClean="0"/>
              <a:t>Development </a:t>
            </a:r>
            <a:r>
              <a:rPr lang="en-US" dirty="0"/>
              <a:t>of </a:t>
            </a:r>
            <a:r>
              <a:rPr lang="en-US" dirty="0" smtClean="0"/>
              <a:t>a Compliance Review survey to support continuous process improvement</a:t>
            </a:r>
            <a:endParaRPr lang="en-US" dirty="0"/>
          </a:p>
          <a:p>
            <a:endParaRPr lang="en-US" dirty="0"/>
          </a:p>
        </p:txBody>
      </p:sp>
      <p:sp>
        <p:nvSpPr>
          <p:cNvPr id="3" name="Title 2"/>
          <p:cNvSpPr>
            <a:spLocks noGrp="1"/>
          </p:cNvSpPr>
          <p:nvPr>
            <p:ph type="title"/>
          </p:nvPr>
        </p:nvSpPr>
        <p:spPr>
          <a:xfrm>
            <a:off x="152400" y="1143000"/>
            <a:ext cx="8763000" cy="609600"/>
          </a:xfrm>
        </p:spPr>
        <p:txBody>
          <a:bodyPr>
            <a:noAutofit/>
          </a:bodyPr>
          <a:lstStyle/>
          <a:p>
            <a:r>
              <a:rPr lang="en-US" sz="4000" dirty="0" smtClean="0">
                <a:effectLst>
                  <a:outerShdw blurRad="38100" dist="38100" dir="2700000" algn="tl">
                    <a:srgbClr val="000000">
                      <a:alpha val="43137"/>
                    </a:srgbClr>
                  </a:outerShdw>
                </a:effectLst>
              </a:rPr>
              <a:t>Program Compliance Review Committee </a:t>
            </a:r>
            <a:br>
              <a:rPr lang="en-US" sz="4000" dirty="0" smtClean="0">
                <a:effectLst>
                  <a:outerShdw blurRad="38100" dist="38100" dir="2700000" algn="tl">
                    <a:srgbClr val="000000">
                      <a:alpha val="43137"/>
                    </a:srgbClr>
                  </a:outerShdw>
                </a:effectLst>
              </a:rPr>
            </a:br>
            <a:r>
              <a:rPr lang="en-US" sz="4000" dirty="0" smtClean="0">
                <a:effectLst>
                  <a:outerShdw blurRad="38100" dist="38100" dir="2700000" algn="tl">
                    <a:srgbClr val="000000">
                      <a:alpha val="43137"/>
                    </a:srgbClr>
                  </a:outerShdw>
                </a:effectLst>
              </a:rPr>
              <a:t>(PCRC)</a:t>
            </a:r>
            <a:endParaRPr lang="en-US" sz="4000" dirty="0">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76200"/>
            <a:ext cx="1600200" cy="1194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995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5295" y="2514600"/>
            <a:ext cx="8229600" cy="3595687"/>
          </a:xfrm>
        </p:spPr>
        <p:txBody>
          <a:bodyPr/>
          <a:lstStyle/>
          <a:p>
            <a:pPr>
              <a:buFont typeface="Wingdings" panose="05000000000000000000" pitchFamily="2" charset="2"/>
              <a:buChar char="v"/>
            </a:pPr>
            <a:r>
              <a:rPr lang="en-US" dirty="0" smtClean="0"/>
              <a:t>Coordinate with DRC in the process improvement for moving information from PCRC to DRC</a:t>
            </a:r>
          </a:p>
          <a:p>
            <a:pPr>
              <a:buFont typeface="Wingdings" panose="05000000000000000000" pitchFamily="2" charset="2"/>
              <a:buChar char="v"/>
            </a:pPr>
            <a:r>
              <a:rPr lang="en-US" dirty="0" smtClean="0"/>
              <a:t>Assist with the DRC ballot creation</a:t>
            </a:r>
            <a:endParaRPr lang="en-US" dirty="0"/>
          </a:p>
        </p:txBody>
      </p:sp>
      <p:sp>
        <p:nvSpPr>
          <p:cNvPr id="3" name="Title 2"/>
          <p:cNvSpPr>
            <a:spLocks noGrp="1"/>
          </p:cNvSpPr>
          <p:nvPr>
            <p:ph type="title"/>
          </p:nvPr>
        </p:nvSpPr>
        <p:spPr>
          <a:xfrm>
            <a:off x="228600" y="1143000"/>
            <a:ext cx="8229600" cy="1143000"/>
          </a:xfrm>
        </p:spPr>
        <p:txBody>
          <a:bodyPr>
            <a:normAutofit/>
          </a:bodyPr>
          <a:lstStyle/>
          <a:p>
            <a:pPr algn="l"/>
            <a:r>
              <a:rPr lang="en-US" dirty="0" smtClean="0">
                <a:effectLst>
                  <a:outerShdw blurRad="38100" dist="38100" dir="2700000" algn="tl">
                    <a:srgbClr val="000000">
                      <a:alpha val="43137"/>
                    </a:srgbClr>
                  </a:outerShdw>
                </a:effectLst>
              </a:rPr>
              <a:t>Strategic Plan Future Projects</a:t>
            </a:r>
            <a:endParaRPr lang="en-US"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50680"/>
            <a:ext cx="2000250" cy="133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71718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819400"/>
            <a:ext cx="8229600" cy="3290887"/>
          </a:xfrm>
        </p:spPr>
        <p:txBody>
          <a:bodyPr/>
          <a:lstStyle/>
          <a:p>
            <a:pPr marL="0" indent="0">
              <a:buNone/>
            </a:pPr>
            <a:r>
              <a:rPr lang="en-US" dirty="0" smtClean="0"/>
              <a:t>2018-2019 Accomplishments:</a:t>
            </a:r>
          </a:p>
          <a:p>
            <a:pPr>
              <a:buFont typeface="Wingdings" panose="05000000000000000000" pitchFamily="2" charset="2"/>
              <a:buChar char="v"/>
            </a:pPr>
            <a:r>
              <a:rPr lang="en-US" dirty="0"/>
              <a:t>New Jersey </a:t>
            </a:r>
            <a:r>
              <a:rPr lang="en-US" dirty="0" smtClean="0"/>
              <a:t>Referral – Full Compliance </a:t>
            </a:r>
            <a:endParaRPr lang="en-US" dirty="0"/>
          </a:p>
        </p:txBody>
      </p:sp>
      <p:sp>
        <p:nvSpPr>
          <p:cNvPr id="3" name="Title 2"/>
          <p:cNvSpPr>
            <a:spLocks noGrp="1"/>
          </p:cNvSpPr>
          <p:nvPr>
            <p:ph type="title"/>
          </p:nvPr>
        </p:nvSpPr>
        <p:spPr>
          <a:xfrm>
            <a:off x="152400" y="1143000"/>
            <a:ext cx="8763000" cy="609600"/>
          </a:xfrm>
        </p:spPr>
        <p:txBody>
          <a:bodyPr>
            <a:noAutofit/>
          </a:bodyPr>
          <a:lstStyle/>
          <a:p>
            <a:r>
              <a:rPr lang="en-US" sz="4000" dirty="0" smtClean="0">
                <a:effectLst>
                  <a:outerShdw blurRad="38100" dist="38100" dir="2700000" algn="tl">
                    <a:srgbClr val="000000">
                      <a:alpha val="43137"/>
                    </a:srgbClr>
                  </a:outerShdw>
                </a:effectLst>
              </a:rPr>
              <a:t>Dispute Resolution Committee </a:t>
            </a:r>
            <a:br>
              <a:rPr lang="en-US" sz="4000" dirty="0" smtClean="0">
                <a:effectLst>
                  <a:outerShdw blurRad="38100" dist="38100" dir="2700000" algn="tl">
                    <a:srgbClr val="000000">
                      <a:alpha val="43137"/>
                    </a:srgbClr>
                  </a:outerShdw>
                </a:effectLst>
              </a:rPr>
            </a:br>
            <a:r>
              <a:rPr lang="en-US" sz="4000" dirty="0" smtClean="0">
                <a:effectLst>
                  <a:outerShdw blurRad="38100" dist="38100" dir="2700000" algn="tl">
                    <a:srgbClr val="000000">
                      <a:alpha val="43137"/>
                    </a:srgbClr>
                  </a:outerShdw>
                </a:effectLst>
              </a:rPr>
              <a:t>(DRC)</a:t>
            </a:r>
            <a:endParaRPr lang="en-US" sz="4000"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195263"/>
            <a:ext cx="1309687" cy="130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69897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5295" y="2514600"/>
            <a:ext cx="8229600" cy="3595687"/>
          </a:xfrm>
        </p:spPr>
        <p:txBody>
          <a:bodyPr/>
          <a:lstStyle/>
          <a:p>
            <a:pPr>
              <a:buFont typeface="Wingdings" panose="05000000000000000000" pitchFamily="2" charset="2"/>
              <a:buChar char="v"/>
            </a:pPr>
            <a:r>
              <a:rPr lang="en-US" dirty="0" smtClean="0"/>
              <a:t>Research and plan streamlined plan for IFTA Dispute Resolution</a:t>
            </a:r>
          </a:p>
          <a:p>
            <a:pPr>
              <a:buFont typeface="Wingdings" panose="05000000000000000000" pitchFamily="2" charset="2"/>
              <a:buChar char="v"/>
            </a:pPr>
            <a:r>
              <a:rPr lang="en-US" dirty="0" smtClean="0"/>
              <a:t>Lead the ballot to implement the new Dispute Resolution Process </a:t>
            </a:r>
            <a:endParaRPr lang="en-US" dirty="0"/>
          </a:p>
        </p:txBody>
      </p:sp>
      <p:sp>
        <p:nvSpPr>
          <p:cNvPr id="3" name="Title 2"/>
          <p:cNvSpPr>
            <a:spLocks noGrp="1"/>
          </p:cNvSpPr>
          <p:nvPr>
            <p:ph type="title"/>
          </p:nvPr>
        </p:nvSpPr>
        <p:spPr>
          <a:xfrm>
            <a:off x="76200" y="1295400"/>
            <a:ext cx="8229600" cy="1143000"/>
          </a:xfrm>
        </p:spPr>
        <p:txBody>
          <a:bodyPr>
            <a:normAutofit/>
          </a:bodyPr>
          <a:lstStyle/>
          <a:p>
            <a:pPr algn="l"/>
            <a:r>
              <a:rPr lang="en-US" dirty="0" smtClean="0">
                <a:effectLst>
                  <a:outerShdw blurRad="38100" dist="38100" dir="2700000" algn="tl">
                    <a:srgbClr val="000000">
                      <a:alpha val="43137"/>
                    </a:srgbClr>
                  </a:outerShdw>
                </a:effectLst>
              </a:rPr>
              <a:t>Strategic Plan Future Projects</a:t>
            </a:r>
            <a:endParaRPr lang="en-US" dirty="0">
              <a:effectLst>
                <a:outerShdw blurRad="38100" dist="38100" dir="2700000" algn="tl">
                  <a:srgbClr val="000000">
                    <a:alpha val="43137"/>
                  </a:srgbClr>
                </a:outerShdw>
              </a:effectLst>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152400"/>
            <a:ext cx="2000250" cy="133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42516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5295" y="2590800"/>
            <a:ext cx="8229600" cy="3519487"/>
          </a:xfrm>
        </p:spPr>
        <p:txBody>
          <a:bodyPr/>
          <a:lstStyle/>
          <a:p>
            <a:pPr marL="0" indent="0">
              <a:buNone/>
            </a:pPr>
            <a:r>
              <a:rPr lang="en-US" dirty="0" smtClean="0"/>
              <a:t>2018-2019 Accomplishments:</a:t>
            </a:r>
          </a:p>
          <a:p>
            <a:pPr>
              <a:buFont typeface="Wingdings" panose="05000000000000000000" pitchFamily="2" charset="2"/>
              <a:buChar char="v"/>
            </a:pPr>
            <a:r>
              <a:rPr lang="en-US" dirty="0" smtClean="0"/>
              <a:t>CBI request </a:t>
            </a:r>
            <a:r>
              <a:rPr lang="en-US" dirty="0"/>
              <a:t>for Un-Receipted Fuel</a:t>
            </a:r>
          </a:p>
          <a:p>
            <a:pPr>
              <a:buFont typeface="Wingdings" panose="05000000000000000000" pitchFamily="2" charset="2"/>
              <a:buChar char="v"/>
            </a:pPr>
            <a:r>
              <a:rPr lang="en-US" dirty="0" smtClean="0"/>
              <a:t>Progress </a:t>
            </a:r>
            <a:r>
              <a:rPr lang="en-US" dirty="0"/>
              <a:t>made in Industry on Committees</a:t>
            </a:r>
          </a:p>
          <a:p>
            <a:pPr>
              <a:buFont typeface="Wingdings" panose="05000000000000000000" pitchFamily="2" charset="2"/>
              <a:buChar char="v"/>
            </a:pPr>
            <a:r>
              <a:rPr lang="en-US" dirty="0" smtClean="0"/>
              <a:t>Industry </a:t>
            </a:r>
            <a:r>
              <a:rPr lang="en-US" dirty="0"/>
              <a:t>participation and contribution to Strategic Plan</a:t>
            </a:r>
          </a:p>
          <a:p>
            <a:endParaRPr lang="en-US" dirty="0"/>
          </a:p>
        </p:txBody>
      </p:sp>
      <p:sp>
        <p:nvSpPr>
          <p:cNvPr id="3" name="Title 2"/>
          <p:cNvSpPr>
            <a:spLocks noGrp="1"/>
          </p:cNvSpPr>
          <p:nvPr>
            <p:ph type="title"/>
          </p:nvPr>
        </p:nvSpPr>
        <p:spPr>
          <a:xfrm>
            <a:off x="457200" y="1295400"/>
            <a:ext cx="8229600" cy="609600"/>
          </a:xfrm>
        </p:spPr>
        <p:txBody>
          <a:bodyPr>
            <a:noAutofit/>
          </a:bodyPr>
          <a:lstStyle/>
          <a:p>
            <a:r>
              <a:rPr lang="en-US" sz="4000" dirty="0" smtClean="0">
                <a:effectLst>
                  <a:outerShdw blurRad="38100" dist="38100" dir="2700000" algn="tl">
                    <a:srgbClr val="000000">
                      <a:alpha val="43137"/>
                    </a:srgbClr>
                  </a:outerShdw>
                </a:effectLst>
              </a:rPr>
              <a:t>Industry Advisory Committee </a:t>
            </a:r>
            <a:br>
              <a:rPr lang="en-US" sz="4000" dirty="0" smtClean="0">
                <a:effectLst>
                  <a:outerShdw blurRad="38100" dist="38100" dir="2700000" algn="tl">
                    <a:srgbClr val="000000">
                      <a:alpha val="43137"/>
                    </a:srgbClr>
                  </a:outerShdw>
                </a:effectLst>
              </a:rPr>
            </a:br>
            <a:r>
              <a:rPr lang="en-US" sz="4000" dirty="0" smtClean="0">
                <a:effectLst>
                  <a:outerShdw blurRad="38100" dist="38100" dir="2700000" algn="tl">
                    <a:srgbClr val="000000">
                      <a:alpha val="43137"/>
                    </a:srgbClr>
                  </a:outerShdw>
                </a:effectLst>
              </a:rPr>
              <a:t>(IAC)</a:t>
            </a:r>
            <a:endParaRPr lang="en-US" sz="4000"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6120" y="228600"/>
            <a:ext cx="1841500" cy="1179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71157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33600"/>
            <a:ext cx="8229600" cy="4144963"/>
          </a:xfrm>
        </p:spPr>
        <p:txBody>
          <a:bodyPr/>
          <a:lstStyle/>
          <a:p>
            <a:pPr>
              <a:buFont typeface="Wingdings" panose="05000000000000000000" pitchFamily="2" charset="2"/>
              <a:buChar char="v"/>
            </a:pPr>
            <a:r>
              <a:rPr lang="en-US" dirty="0" smtClean="0"/>
              <a:t>Provide input on </a:t>
            </a:r>
            <a:r>
              <a:rPr lang="en-US" dirty="0"/>
              <a:t>A</a:t>
            </a:r>
            <a:r>
              <a:rPr lang="en-US" dirty="0" smtClean="0"/>
              <a:t>ffiliate </a:t>
            </a:r>
            <a:r>
              <a:rPr lang="en-US" dirty="0"/>
              <a:t>P</a:t>
            </a:r>
            <a:r>
              <a:rPr lang="en-US" dirty="0" smtClean="0"/>
              <a:t>artner guidelines</a:t>
            </a:r>
          </a:p>
          <a:p>
            <a:pPr>
              <a:buFont typeface="Wingdings" panose="05000000000000000000" pitchFamily="2" charset="2"/>
              <a:buChar char="v"/>
            </a:pPr>
            <a:r>
              <a:rPr lang="en-US" dirty="0" smtClean="0"/>
              <a:t>Serve as a resource on strategic initiatives in which industry input is desired</a:t>
            </a:r>
          </a:p>
          <a:p>
            <a:pPr>
              <a:buFont typeface="Wingdings" panose="05000000000000000000" pitchFamily="2" charset="2"/>
              <a:buChar char="v"/>
            </a:pPr>
            <a:r>
              <a:rPr lang="en-US" dirty="0"/>
              <a:t>P</a:t>
            </a:r>
            <a:r>
              <a:rPr lang="en-US" dirty="0" smtClean="0"/>
              <a:t>articipate in committee meetings and assist in determining policies for participation</a:t>
            </a:r>
            <a:endParaRPr lang="en-US" dirty="0"/>
          </a:p>
        </p:txBody>
      </p:sp>
      <p:sp>
        <p:nvSpPr>
          <p:cNvPr id="3" name="Title 2"/>
          <p:cNvSpPr>
            <a:spLocks noGrp="1"/>
          </p:cNvSpPr>
          <p:nvPr>
            <p:ph type="title"/>
          </p:nvPr>
        </p:nvSpPr>
        <p:spPr>
          <a:xfrm>
            <a:off x="76200" y="1219200"/>
            <a:ext cx="8229600" cy="1143000"/>
          </a:xfrm>
        </p:spPr>
        <p:txBody>
          <a:bodyPr>
            <a:normAutofit/>
          </a:bodyPr>
          <a:lstStyle/>
          <a:p>
            <a:pPr algn="l"/>
            <a:r>
              <a:rPr lang="en-US" dirty="0" smtClean="0">
                <a:effectLst>
                  <a:outerShdw blurRad="38100" dist="38100" dir="2700000" algn="tl">
                    <a:srgbClr val="000000">
                      <a:alpha val="43137"/>
                    </a:srgbClr>
                  </a:outerShdw>
                </a:effectLst>
              </a:rPr>
              <a:t>Strategic </a:t>
            </a:r>
            <a:r>
              <a:rPr lang="en-US" dirty="0" smtClean="0">
                <a:effectLst>
                  <a:outerShdw blurRad="38100" dist="38100" dir="2700000" algn="tl">
                    <a:srgbClr val="000000">
                      <a:alpha val="43137"/>
                    </a:srgbClr>
                  </a:outerShdw>
                </a:effectLst>
              </a:rPr>
              <a:t>Plan Future </a:t>
            </a:r>
            <a:r>
              <a:rPr lang="en-US" dirty="0" smtClean="0">
                <a:effectLst>
                  <a:outerShdw blurRad="38100" dist="38100" dir="2700000" algn="tl">
                    <a:srgbClr val="000000">
                      <a:alpha val="43137"/>
                    </a:srgbClr>
                  </a:outerShdw>
                </a:effectLst>
              </a:rPr>
              <a:t>Projects</a:t>
            </a:r>
            <a:endParaRPr lang="en-US" dirty="0">
              <a:effectLst>
                <a:outerShdw blurRad="38100" dist="38100" dir="2700000" algn="tl">
                  <a:srgbClr val="000000">
                    <a:alpha val="43137"/>
                  </a:srgbClr>
                </a:outerShdw>
              </a:effectLst>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152400"/>
            <a:ext cx="2000250" cy="133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5275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181600"/>
          </a:xfrm>
        </p:spPr>
        <p:txBody>
          <a:bodyPr/>
          <a:lstStyle/>
          <a:p>
            <a:pPr marL="514350" indent="-457200">
              <a:buFont typeface="Wingdings" panose="05000000000000000000" pitchFamily="2" charset="2"/>
              <a:buChar char="ü"/>
            </a:pPr>
            <a:r>
              <a:rPr lang="en-US" dirty="0"/>
              <a:t>Suggestions</a:t>
            </a:r>
          </a:p>
          <a:p>
            <a:pPr marL="457200" lvl="1" indent="0">
              <a:buNone/>
            </a:pPr>
            <a:r>
              <a:rPr lang="en-US" sz="3200" dirty="0"/>
              <a:t>	Here (Bulletin Board Sticky Notes)	</a:t>
            </a:r>
          </a:p>
          <a:p>
            <a:pPr marL="457200" lvl="1" indent="0">
              <a:buNone/>
            </a:pPr>
            <a:r>
              <a:rPr lang="en-US" sz="3200" dirty="0"/>
              <a:t>	Online Suggestions (</a:t>
            </a:r>
            <a:r>
              <a:rPr lang="en-US" sz="3200" dirty="0">
                <a:hlinkClick r:id="rId2"/>
              </a:rPr>
              <a:t>www.iftach.org</a:t>
            </a:r>
            <a:r>
              <a:rPr lang="en-US" sz="3200" dirty="0" smtClean="0"/>
              <a:t>)</a:t>
            </a:r>
          </a:p>
          <a:p>
            <a:pPr marL="457200" lvl="1" indent="0">
              <a:buNone/>
            </a:pPr>
            <a:r>
              <a:rPr lang="en-US" sz="3200" dirty="0" smtClean="0"/>
              <a:t>	IFTA, Inc. Team Email (</a:t>
            </a:r>
            <a:r>
              <a:rPr lang="en-US" sz="3200" dirty="0" smtClean="0">
                <a:hlinkClick r:id="rId3"/>
              </a:rPr>
              <a:t>team@iftach.org</a:t>
            </a:r>
            <a:r>
              <a:rPr lang="en-US" sz="3200" dirty="0" smtClean="0"/>
              <a:t>)</a:t>
            </a:r>
          </a:p>
          <a:p>
            <a:pPr marL="628650" indent="-571500">
              <a:buFont typeface="Wingdings" panose="05000000000000000000" pitchFamily="2" charset="2"/>
              <a:buChar char="ü"/>
            </a:pPr>
            <a:r>
              <a:rPr lang="en-US" dirty="0"/>
              <a:t>Surveys - we need you to </a:t>
            </a:r>
            <a:r>
              <a:rPr lang="en-US" dirty="0" smtClean="0"/>
              <a:t>respond</a:t>
            </a:r>
          </a:p>
          <a:p>
            <a:pPr marL="628650" indent="-571500">
              <a:buFont typeface="Wingdings" panose="05000000000000000000" pitchFamily="2" charset="2"/>
              <a:buChar char="ü"/>
            </a:pPr>
            <a:r>
              <a:rPr lang="en-US" dirty="0" smtClean="0"/>
              <a:t>Support</a:t>
            </a:r>
            <a:endParaRPr lang="en-US" dirty="0"/>
          </a:p>
          <a:p>
            <a:pPr marL="0" indent="0">
              <a:buNone/>
            </a:pPr>
            <a:r>
              <a:rPr lang="en-US" dirty="0"/>
              <a:t>	Committees</a:t>
            </a:r>
          </a:p>
          <a:p>
            <a:pPr marL="0" indent="0">
              <a:buNone/>
            </a:pPr>
            <a:r>
              <a:rPr lang="en-US" dirty="0"/>
              <a:t>	Testers –short-term</a:t>
            </a:r>
          </a:p>
          <a:p>
            <a:pPr marL="0" indent="0">
              <a:buNone/>
            </a:pPr>
            <a:r>
              <a:rPr lang="en-US" dirty="0"/>
              <a:t>	Working groups</a:t>
            </a:r>
          </a:p>
          <a:p>
            <a:pPr marL="0" indent="0">
              <a:buNone/>
            </a:pPr>
            <a:endParaRPr lang="en-US" dirty="0"/>
          </a:p>
        </p:txBody>
      </p:sp>
      <p:sp>
        <p:nvSpPr>
          <p:cNvPr id="3" name="Title 2"/>
          <p:cNvSpPr>
            <a:spLocks noGrp="1"/>
          </p:cNvSpPr>
          <p:nvPr>
            <p:ph type="title"/>
          </p:nvPr>
        </p:nvSpPr>
        <p:spPr/>
        <p:txBody>
          <a:bodyPr/>
          <a:lstStyle/>
          <a:p>
            <a:pPr algn="r"/>
            <a:r>
              <a:rPr lang="en-US" i="1" dirty="0">
                <a:effectLst>
                  <a:outerShdw blurRad="38100" dist="38100" dir="2700000" algn="tl">
                    <a:srgbClr val="000000">
                      <a:alpha val="43137"/>
                    </a:srgbClr>
                  </a:outerShdw>
                </a:effectLst>
              </a:rPr>
              <a:t>Strategic Plan - Input</a:t>
            </a:r>
            <a:endParaRPr lang="en-US" dirty="0"/>
          </a:p>
        </p:txBody>
      </p:sp>
    </p:spTree>
    <p:extLst>
      <p:ext uri="{BB962C8B-B14F-4D97-AF65-F5344CB8AC3E}">
        <p14:creationId xmlns:p14="http://schemas.microsoft.com/office/powerpoint/2010/main" val="49889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1000"/>
                                        <p:tgtEl>
                                          <p:spTgt spid="2">
                                            <p:txEl>
                                              <p:pRg st="4" end="4"/>
                                            </p:txEl>
                                          </p:spTgt>
                                        </p:tgtEl>
                                      </p:cBhvr>
                                    </p:animEffect>
                                    <p:anim calcmode="lin" valueType="num">
                                      <p:cBhvr>
                                        <p:cTn id="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xEl>
                                              <p:pRg st="5" end="5"/>
                                            </p:txEl>
                                          </p:spTgt>
                                        </p:tgtEl>
                                        <p:attrNameLst>
                                          <p:attrName>style.visibility</p:attrName>
                                        </p:attrNameLst>
                                      </p:cBhvr>
                                      <p:to>
                                        <p:strVal val="visible"/>
                                      </p:to>
                                    </p:set>
                                    <p:animEffect transition="in" filter="wipe(down)">
                                      <p:cBhvr>
                                        <p:cTn id="14" dur="500"/>
                                        <p:tgtEl>
                                          <p:spTgt spid="2">
                                            <p:txEl>
                                              <p:pRg st="5" end="5"/>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wipe(down)">
                                      <p:cBhvr>
                                        <p:cTn id="17" dur="500"/>
                                        <p:tgtEl>
                                          <p:spTgt spid="2">
                                            <p:txEl>
                                              <p:pRg st="6" end="6"/>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2">
                                            <p:txEl>
                                              <p:pRg st="7" end="7"/>
                                            </p:txEl>
                                          </p:spTgt>
                                        </p:tgtEl>
                                        <p:attrNameLst>
                                          <p:attrName>style.visibility</p:attrName>
                                        </p:attrNameLst>
                                      </p:cBhvr>
                                      <p:to>
                                        <p:strVal val="visible"/>
                                      </p:to>
                                    </p:set>
                                    <p:animEffect transition="in" filter="wipe(down)">
                                      <p:cBhvr>
                                        <p:cTn id="20" dur="500"/>
                                        <p:tgtEl>
                                          <p:spTgt spid="2">
                                            <p:txEl>
                                              <p:pRg st="7" end="7"/>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animEffect transition="in" filter="wipe(down)">
                                      <p:cBhvr>
                                        <p:cTn id="23"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676400"/>
            <a:ext cx="8229600" cy="1143000"/>
          </a:xfrm>
        </p:spPr>
        <p:txBody>
          <a:bodyPr/>
          <a:lstStyle/>
          <a:p>
            <a:r>
              <a:rPr lang="en-US" sz="8800" dirty="0" smtClean="0">
                <a:effectLst>
                  <a:outerShdw blurRad="38100" dist="38100" dir="2700000" algn="tl">
                    <a:srgbClr val="000000">
                      <a:alpha val="43137"/>
                    </a:srgbClr>
                  </a:outerShdw>
                </a:effectLst>
              </a:rPr>
              <a:t>Thank You!</a:t>
            </a:r>
            <a:endParaRPr lang="en-US" sz="8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172121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5295" y="2209799"/>
            <a:ext cx="8229600" cy="3886201"/>
          </a:xfrm>
        </p:spPr>
        <p:txBody>
          <a:bodyPr/>
          <a:lstStyle/>
          <a:p>
            <a:pPr>
              <a:buFont typeface="Wingdings" panose="05000000000000000000" pitchFamily="2" charset="2"/>
              <a:buChar char="v"/>
            </a:pPr>
            <a:r>
              <a:rPr lang="en-US" sz="2800" dirty="0" smtClean="0"/>
              <a:t>Committee </a:t>
            </a:r>
            <a:r>
              <a:rPr lang="en-US" sz="2800" dirty="0"/>
              <a:t>U</a:t>
            </a:r>
            <a:r>
              <a:rPr lang="en-US" sz="2800" dirty="0" smtClean="0"/>
              <a:t>pdates for communications</a:t>
            </a:r>
          </a:p>
          <a:p>
            <a:pPr>
              <a:buFont typeface="Wingdings" panose="05000000000000000000" pitchFamily="2" charset="2"/>
              <a:buChar char="v"/>
            </a:pPr>
            <a:endParaRPr lang="en-US" sz="2800" dirty="0" smtClean="0"/>
          </a:p>
          <a:p>
            <a:pPr>
              <a:buFont typeface="Wingdings" panose="05000000000000000000" pitchFamily="2" charset="2"/>
              <a:buChar char="v"/>
            </a:pPr>
            <a:r>
              <a:rPr lang="en-US" sz="2800" dirty="0" smtClean="0"/>
              <a:t>Training materials</a:t>
            </a:r>
          </a:p>
          <a:p>
            <a:pPr>
              <a:buFont typeface="Wingdings" panose="05000000000000000000" pitchFamily="2" charset="2"/>
              <a:buChar char="v"/>
            </a:pPr>
            <a:endParaRPr lang="en-US" sz="2800" dirty="0"/>
          </a:p>
          <a:p>
            <a:pPr>
              <a:buFont typeface="Wingdings" panose="05000000000000000000" pitchFamily="2" charset="2"/>
              <a:buChar char="v"/>
            </a:pPr>
            <a:r>
              <a:rPr lang="en-US" sz="2800" dirty="0"/>
              <a:t>Assist in the development and input of </a:t>
            </a:r>
            <a:r>
              <a:rPr lang="en-US" sz="2800" dirty="0" smtClean="0"/>
              <a:t>a Communication Portal (List Serve)</a:t>
            </a:r>
          </a:p>
        </p:txBody>
      </p:sp>
      <p:sp>
        <p:nvSpPr>
          <p:cNvPr id="3" name="Title 2"/>
          <p:cNvSpPr>
            <a:spLocks noGrp="1"/>
          </p:cNvSpPr>
          <p:nvPr>
            <p:ph type="title"/>
          </p:nvPr>
        </p:nvSpPr>
        <p:spPr/>
        <p:txBody>
          <a:bodyPr>
            <a:normAutofit fontScale="90000"/>
          </a:bodyPr>
          <a:lstStyle/>
          <a:p>
            <a:pPr algn="r"/>
            <a:r>
              <a:rPr lang="en-US" dirty="0" smtClean="0">
                <a:effectLst>
                  <a:outerShdw blurRad="38100" dist="38100" dir="2700000" algn="tl">
                    <a:srgbClr val="000000">
                      <a:alpha val="43137"/>
                    </a:srgbClr>
                  </a:outerShdw>
                </a:effectLst>
              </a:rPr>
              <a:t>Strategic Plan</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Future Projects</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5902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circle(in)">
                                      <p:cBhvr>
                                        <p:cTn id="7" dur="20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wheel(1)">
                                      <p:cBhvr>
                                        <p:cTn id="12"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143000"/>
            <a:ext cx="8229600" cy="609600"/>
          </a:xfrm>
        </p:spPr>
        <p:txBody>
          <a:bodyPr>
            <a:noAutofit/>
          </a:bodyPr>
          <a:lstStyle/>
          <a:p>
            <a:r>
              <a:rPr lang="en-US" sz="4000" i="1" dirty="0">
                <a:effectLst>
                  <a:outerShdw blurRad="38100" dist="38100" dir="2700000" algn="tl">
                    <a:srgbClr val="000000">
                      <a:alpha val="43137"/>
                    </a:srgbClr>
                  </a:outerShdw>
                </a:effectLst>
              </a:rPr>
              <a:t>Committee Activities &amp; Plans</a:t>
            </a:r>
          </a:p>
        </p:txBody>
      </p:sp>
      <p:sp>
        <p:nvSpPr>
          <p:cNvPr id="4" name="Content Placeholder 3"/>
          <p:cNvSpPr>
            <a:spLocks noGrp="1"/>
          </p:cNvSpPr>
          <p:nvPr>
            <p:ph idx="1"/>
          </p:nvPr>
        </p:nvSpPr>
        <p:spPr>
          <a:xfrm>
            <a:off x="457200" y="1981200"/>
            <a:ext cx="8229600" cy="4191000"/>
          </a:xfrm>
        </p:spPr>
        <p:txBody>
          <a:bodyPr/>
          <a:lstStyle/>
          <a:p>
            <a:pPr marL="0" indent="0">
              <a:buNone/>
            </a:pPr>
            <a:r>
              <a:rPr lang="en-US" sz="2800" dirty="0" smtClean="0"/>
              <a:t>CAC </a:t>
            </a:r>
            <a:r>
              <a:rPr lang="en-US" sz="2800" dirty="0"/>
              <a:t>-</a:t>
            </a:r>
            <a:r>
              <a:rPr lang="en-US" sz="2800" dirty="0" smtClean="0"/>
              <a:t> Monique Williams (GA), Committee Member</a:t>
            </a:r>
          </a:p>
          <a:p>
            <a:pPr marL="0" indent="0">
              <a:buNone/>
            </a:pPr>
            <a:r>
              <a:rPr lang="en-US" sz="2800" dirty="0" smtClean="0"/>
              <a:t>LEC - Barbara </a:t>
            </a:r>
            <a:r>
              <a:rPr lang="en-US" sz="2800" dirty="0"/>
              <a:t>Arkwright (VA</a:t>
            </a:r>
            <a:r>
              <a:rPr lang="en-US" sz="2800" dirty="0" smtClean="0"/>
              <a:t>), Chair</a:t>
            </a:r>
            <a:endParaRPr lang="en-US" sz="2800" dirty="0"/>
          </a:p>
          <a:p>
            <a:pPr marL="0" indent="0">
              <a:buNone/>
            </a:pPr>
            <a:r>
              <a:rPr lang="en-US" sz="2800" dirty="0" smtClean="0"/>
              <a:t>AC - Kelly </a:t>
            </a:r>
            <a:r>
              <a:rPr lang="en-US" sz="2800" dirty="0"/>
              <a:t>Heaton (AR</a:t>
            </a:r>
            <a:r>
              <a:rPr lang="en-US" sz="2800" dirty="0" smtClean="0"/>
              <a:t>), Vice Chair</a:t>
            </a:r>
          </a:p>
          <a:p>
            <a:pPr marL="0" indent="0">
              <a:buNone/>
            </a:pPr>
            <a:r>
              <a:rPr lang="en-US" sz="2800" dirty="0" smtClean="0"/>
              <a:t>APC - Miranda Schober (NV), 1</a:t>
            </a:r>
            <a:r>
              <a:rPr lang="en-US" sz="2800" baseline="30000" dirty="0" smtClean="0"/>
              <a:t>st</a:t>
            </a:r>
            <a:r>
              <a:rPr lang="en-US" sz="2800" dirty="0" smtClean="0"/>
              <a:t> Vice Chair</a:t>
            </a:r>
            <a:endParaRPr lang="en-US" sz="2800" dirty="0"/>
          </a:p>
          <a:p>
            <a:pPr marL="0" indent="0">
              <a:buNone/>
            </a:pPr>
            <a:r>
              <a:rPr lang="en-US" sz="2800" dirty="0" smtClean="0"/>
              <a:t>PCRC - Clint </a:t>
            </a:r>
            <a:r>
              <a:rPr lang="en-US" sz="2800" dirty="0"/>
              <a:t>Hester (NC</a:t>
            </a:r>
            <a:r>
              <a:rPr lang="en-US" sz="2800" dirty="0" smtClean="0"/>
              <a:t>), Chair</a:t>
            </a:r>
          </a:p>
          <a:p>
            <a:pPr marL="0" indent="0">
              <a:buNone/>
            </a:pPr>
            <a:r>
              <a:rPr lang="en-US" sz="2800" dirty="0" smtClean="0"/>
              <a:t>DRC - Dawn </a:t>
            </a:r>
            <a:r>
              <a:rPr lang="en-US" sz="2800" dirty="0"/>
              <a:t>Lietz (NV</a:t>
            </a:r>
            <a:r>
              <a:rPr lang="en-US" sz="2800" dirty="0" smtClean="0"/>
              <a:t>), Chair</a:t>
            </a:r>
            <a:endParaRPr lang="en-US" sz="2800" dirty="0"/>
          </a:p>
          <a:p>
            <a:pPr marL="0" indent="0">
              <a:buNone/>
            </a:pPr>
            <a:r>
              <a:rPr lang="en-US" sz="2800" dirty="0" smtClean="0"/>
              <a:t>IAC - Dennis Vanderslice (ARI Fleet), Chair</a:t>
            </a:r>
            <a:endParaRPr lang="en-US" sz="2800" dirty="0"/>
          </a:p>
        </p:txBody>
      </p:sp>
    </p:spTree>
    <p:extLst>
      <p:ext uri="{BB962C8B-B14F-4D97-AF65-F5344CB8AC3E}">
        <p14:creationId xmlns:p14="http://schemas.microsoft.com/office/powerpoint/2010/main" val="220626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5295" y="2438400"/>
            <a:ext cx="8229600" cy="3671887"/>
          </a:xfrm>
        </p:spPr>
        <p:txBody>
          <a:bodyPr/>
          <a:lstStyle/>
          <a:p>
            <a:pPr marL="0" indent="0">
              <a:buNone/>
            </a:pPr>
            <a:r>
              <a:rPr lang="en-US" dirty="0" smtClean="0"/>
              <a:t>2018-2019 Accomplishments:</a:t>
            </a:r>
          </a:p>
          <a:p>
            <a:pPr>
              <a:buFont typeface="Wingdings" panose="05000000000000000000" pitchFamily="2" charset="2"/>
              <a:buChar char="v"/>
            </a:pPr>
            <a:r>
              <a:rPr lang="en-US" sz="2800" dirty="0"/>
              <a:t>CAC and Best Practices Sub-committee completed the Demographics Best Practices </a:t>
            </a:r>
            <a:r>
              <a:rPr lang="en-US" sz="2800" dirty="0" smtClean="0"/>
              <a:t>Guide</a:t>
            </a:r>
          </a:p>
          <a:p>
            <a:pPr>
              <a:buFont typeface="Wingdings" panose="05000000000000000000" pitchFamily="2" charset="2"/>
              <a:buChar char="v"/>
            </a:pPr>
            <a:r>
              <a:rPr lang="en-US" sz="2800" dirty="0"/>
              <a:t>Best Practices Sub-committee Transmittal Best Practices </a:t>
            </a:r>
            <a:r>
              <a:rPr lang="en-US" sz="2800" dirty="0" smtClean="0"/>
              <a:t>Guide</a:t>
            </a:r>
            <a:endParaRPr lang="en-US" sz="2800" dirty="0"/>
          </a:p>
          <a:p>
            <a:pPr>
              <a:buFont typeface="Wingdings" panose="05000000000000000000" pitchFamily="2" charset="2"/>
              <a:buChar char="v"/>
            </a:pPr>
            <a:r>
              <a:rPr lang="en-US" sz="2800" dirty="0"/>
              <a:t>CAC and Quality Control Sub-committee</a:t>
            </a:r>
          </a:p>
        </p:txBody>
      </p:sp>
      <p:sp>
        <p:nvSpPr>
          <p:cNvPr id="3" name="Title 2"/>
          <p:cNvSpPr>
            <a:spLocks noGrp="1"/>
          </p:cNvSpPr>
          <p:nvPr>
            <p:ph type="title"/>
          </p:nvPr>
        </p:nvSpPr>
        <p:spPr>
          <a:xfrm>
            <a:off x="76200" y="1143000"/>
            <a:ext cx="8610600" cy="609600"/>
          </a:xfrm>
        </p:spPr>
        <p:txBody>
          <a:bodyPr>
            <a:noAutofit/>
          </a:bodyPr>
          <a:lstStyle/>
          <a:p>
            <a:r>
              <a:rPr lang="en-US" sz="4000" dirty="0" smtClean="0">
                <a:effectLst>
                  <a:outerShdw blurRad="38100" dist="38100" dir="2700000" algn="tl">
                    <a:srgbClr val="000000">
                      <a:alpha val="43137"/>
                    </a:srgbClr>
                  </a:outerShdw>
                </a:effectLst>
              </a:rPr>
              <a:t>Clearinghouse Advisory Committee (CAC)</a:t>
            </a:r>
            <a:endParaRPr lang="en-US" sz="4000" dirty="0">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0"/>
            <a:ext cx="1304925"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9360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anose="05000000000000000000" pitchFamily="2" charset="2"/>
              <a:buChar char="v"/>
            </a:pPr>
            <a:r>
              <a:rPr lang="en-US" dirty="0" smtClean="0"/>
              <a:t>Participate in Transmittal Data Quality studies and implementation plans</a:t>
            </a:r>
          </a:p>
          <a:p>
            <a:pPr>
              <a:buFont typeface="Wingdings" panose="05000000000000000000" pitchFamily="2" charset="2"/>
              <a:buChar char="v"/>
            </a:pPr>
            <a:r>
              <a:rPr lang="en-US" dirty="0" smtClean="0"/>
              <a:t>Coordinate with LEC on roadside/deskside demographic data coordination plan</a:t>
            </a:r>
          </a:p>
          <a:p>
            <a:pPr>
              <a:buFont typeface="Wingdings" panose="05000000000000000000" pitchFamily="2" charset="2"/>
              <a:buChar char="v"/>
            </a:pPr>
            <a:r>
              <a:rPr lang="en-US" dirty="0" smtClean="0"/>
              <a:t>Assist with development of Clearinghouse Reports to support jurisdictional data-based decision making</a:t>
            </a:r>
            <a:endParaRPr lang="en-US" dirty="0"/>
          </a:p>
        </p:txBody>
      </p:sp>
      <p:sp>
        <p:nvSpPr>
          <p:cNvPr id="3" name="Title 2"/>
          <p:cNvSpPr>
            <a:spLocks noGrp="1"/>
          </p:cNvSpPr>
          <p:nvPr>
            <p:ph type="title"/>
          </p:nvPr>
        </p:nvSpPr>
        <p:spPr>
          <a:xfrm>
            <a:off x="304800" y="1143000"/>
            <a:ext cx="8229600" cy="1143000"/>
          </a:xfrm>
        </p:spPr>
        <p:txBody>
          <a:bodyPr>
            <a:normAutofit/>
          </a:bodyPr>
          <a:lstStyle/>
          <a:p>
            <a:pPr algn="l"/>
            <a:r>
              <a:rPr lang="en-US" dirty="0" smtClean="0">
                <a:effectLst>
                  <a:outerShdw blurRad="38100" dist="38100" dir="2700000" algn="tl">
                    <a:srgbClr val="000000">
                      <a:alpha val="43137"/>
                    </a:srgbClr>
                  </a:outerShdw>
                </a:effectLst>
              </a:rPr>
              <a:t>Strategic Plan Future Projects</a:t>
            </a:r>
            <a:endParaRPr lang="en-US"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152400"/>
            <a:ext cx="2000250" cy="133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7592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362200"/>
            <a:ext cx="8229600" cy="3886200"/>
          </a:xfrm>
        </p:spPr>
        <p:txBody>
          <a:bodyPr/>
          <a:lstStyle/>
          <a:p>
            <a:pPr marL="0" indent="0">
              <a:buNone/>
            </a:pPr>
            <a:r>
              <a:rPr lang="en-US" dirty="0" smtClean="0"/>
              <a:t>2018-2019 Accomplishments:</a:t>
            </a:r>
          </a:p>
          <a:p>
            <a:pPr>
              <a:buFont typeface="Wingdings" panose="05000000000000000000" pitchFamily="2" charset="2"/>
              <a:buChar char="v"/>
            </a:pPr>
            <a:r>
              <a:rPr lang="en-US" sz="2900" dirty="0" smtClean="0"/>
              <a:t>Conducted </a:t>
            </a:r>
            <a:r>
              <a:rPr lang="en-US" sz="2900" dirty="0"/>
              <a:t>LE outreach for the ballot that was implemented January 1 on Electronic Verification of </a:t>
            </a:r>
            <a:r>
              <a:rPr lang="en-US" sz="2900" dirty="0" smtClean="0"/>
              <a:t>Credentials</a:t>
            </a:r>
            <a:endParaRPr lang="en-US" sz="2900" dirty="0"/>
          </a:p>
          <a:p>
            <a:pPr>
              <a:buFont typeface="Wingdings" panose="05000000000000000000" pitchFamily="2" charset="2"/>
              <a:buChar char="v"/>
            </a:pPr>
            <a:r>
              <a:rPr lang="en-US" sz="2900" dirty="0" smtClean="0"/>
              <a:t>Participated in, conducted outreach and recorded results of the 2019 </a:t>
            </a:r>
            <a:r>
              <a:rPr lang="en-US" sz="2900" dirty="0"/>
              <a:t>M&amp;M </a:t>
            </a:r>
            <a:r>
              <a:rPr lang="en-US" sz="2900" dirty="0" smtClean="0"/>
              <a:t>Blitz</a:t>
            </a:r>
            <a:endParaRPr lang="en-US" sz="2900" dirty="0"/>
          </a:p>
          <a:p>
            <a:pPr>
              <a:buFont typeface="Wingdings" panose="05000000000000000000" pitchFamily="2" charset="2"/>
              <a:buChar char="v"/>
            </a:pPr>
            <a:r>
              <a:rPr lang="en-US" sz="2900" dirty="0" smtClean="0"/>
              <a:t>Established </a:t>
            </a:r>
            <a:r>
              <a:rPr lang="en-US" sz="2900" dirty="0"/>
              <a:t>a working sub-committee to look at Roadside </a:t>
            </a:r>
            <a:r>
              <a:rPr lang="en-US" sz="2900" dirty="0" err="1"/>
              <a:t>Webservices</a:t>
            </a:r>
            <a:r>
              <a:rPr lang="en-US" sz="2900" dirty="0"/>
              <a:t>/IFTA Account </a:t>
            </a:r>
            <a:r>
              <a:rPr lang="en-US" sz="2900" dirty="0" smtClean="0"/>
              <a:t>Status</a:t>
            </a:r>
            <a:endParaRPr lang="en-US" sz="2900" dirty="0"/>
          </a:p>
          <a:p>
            <a:pPr marL="0" indent="0">
              <a:buNone/>
            </a:pPr>
            <a:endParaRPr lang="en-US" dirty="0" smtClean="0"/>
          </a:p>
          <a:p>
            <a:endParaRPr lang="en-US" dirty="0"/>
          </a:p>
        </p:txBody>
      </p:sp>
      <p:sp>
        <p:nvSpPr>
          <p:cNvPr id="3" name="Title 2"/>
          <p:cNvSpPr>
            <a:spLocks noGrp="1"/>
          </p:cNvSpPr>
          <p:nvPr>
            <p:ph type="title"/>
          </p:nvPr>
        </p:nvSpPr>
        <p:spPr>
          <a:xfrm>
            <a:off x="152400" y="1143000"/>
            <a:ext cx="8763000" cy="609600"/>
          </a:xfrm>
        </p:spPr>
        <p:txBody>
          <a:bodyPr>
            <a:noAutofit/>
          </a:bodyPr>
          <a:lstStyle/>
          <a:p>
            <a:r>
              <a:rPr lang="en-US" sz="4000" dirty="0" smtClean="0">
                <a:effectLst>
                  <a:outerShdw blurRad="38100" dist="38100" dir="2700000" algn="tl">
                    <a:srgbClr val="000000">
                      <a:alpha val="43137"/>
                    </a:srgbClr>
                  </a:outerShdw>
                </a:effectLst>
              </a:rPr>
              <a:t>Law Enforcement Committee </a:t>
            </a:r>
            <a:br>
              <a:rPr lang="en-US" sz="4000" dirty="0" smtClean="0">
                <a:effectLst>
                  <a:outerShdw blurRad="38100" dist="38100" dir="2700000" algn="tl">
                    <a:srgbClr val="000000">
                      <a:alpha val="43137"/>
                    </a:srgbClr>
                  </a:outerShdw>
                </a:effectLst>
              </a:rPr>
            </a:br>
            <a:r>
              <a:rPr lang="en-US" sz="4000" dirty="0" smtClean="0">
                <a:effectLst>
                  <a:outerShdw blurRad="38100" dist="38100" dir="2700000" algn="tl">
                    <a:srgbClr val="000000">
                      <a:alpha val="43137"/>
                    </a:srgbClr>
                  </a:outerShdw>
                </a:effectLst>
              </a:rPr>
              <a:t>(LEC)</a:t>
            </a:r>
            <a:endParaRPr lang="en-US" sz="4000"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76200"/>
            <a:ext cx="1676400" cy="1183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71127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5295" y="2286000"/>
            <a:ext cx="8229600" cy="3824287"/>
          </a:xfrm>
        </p:spPr>
        <p:txBody>
          <a:bodyPr/>
          <a:lstStyle/>
          <a:p>
            <a:pPr>
              <a:buFont typeface="Wingdings" panose="05000000000000000000" pitchFamily="2" charset="2"/>
              <a:buChar char="v"/>
            </a:pPr>
            <a:r>
              <a:rPr lang="en-US" dirty="0"/>
              <a:t>Coordinate with </a:t>
            </a:r>
            <a:r>
              <a:rPr lang="en-US" dirty="0" smtClean="0"/>
              <a:t>CAC </a:t>
            </a:r>
            <a:r>
              <a:rPr lang="en-US" dirty="0"/>
              <a:t>on roadside/deskside demographic data coordination </a:t>
            </a:r>
            <a:r>
              <a:rPr lang="en-US" dirty="0" smtClean="0"/>
              <a:t>plan</a:t>
            </a:r>
          </a:p>
          <a:p>
            <a:pPr>
              <a:buFont typeface="Wingdings" panose="05000000000000000000" pitchFamily="2" charset="2"/>
              <a:buChar char="v"/>
            </a:pPr>
            <a:endParaRPr lang="en-US" dirty="0"/>
          </a:p>
          <a:p>
            <a:pPr>
              <a:buFont typeface="Wingdings" panose="05000000000000000000" pitchFamily="2" charset="2"/>
              <a:buChar char="v"/>
            </a:pPr>
            <a:r>
              <a:rPr lang="en-US" dirty="0" smtClean="0"/>
              <a:t>LEC has established:</a:t>
            </a:r>
          </a:p>
          <a:p>
            <a:pPr lvl="1">
              <a:buFont typeface="Wingdings" panose="05000000000000000000" pitchFamily="2" charset="2"/>
              <a:buChar char="v"/>
            </a:pPr>
            <a:r>
              <a:rPr lang="en-US" dirty="0" err="1" smtClean="0"/>
              <a:t>Webservices</a:t>
            </a:r>
            <a:r>
              <a:rPr lang="en-US" dirty="0" smtClean="0"/>
              <a:t> Sub-committee</a:t>
            </a:r>
          </a:p>
          <a:p>
            <a:pPr lvl="1">
              <a:buFont typeface="Wingdings" panose="05000000000000000000" pitchFamily="2" charset="2"/>
              <a:buChar char="v"/>
            </a:pPr>
            <a:r>
              <a:rPr lang="en-US" dirty="0" smtClean="0"/>
              <a:t>Webinar Sub-committee</a:t>
            </a:r>
          </a:p>
          <a:p>
            <a:pPr>
              <a:buFont typeface="Wingdings" panose="05000000000000000000" pitchFamily="2" charset="2"/>
              <a:buChar char="v"/>
            </a:pPr>
            <a:endParaRPr lang="en-US" dirty="0"/>
          </a:p>
          <a:p>
            <a:pPr marL="0" indent="0">
              <a:buNone/>
            </a:pPr>
            <a:endParaRPr lang="en-US" dirty="0"/>
          </a:p>
        </p:txBody>
      </p:sp>
      <p:sp>
        <p:nvSpPr>
          <p:cNvPr id="3" name="Title 2"/>
          <p:cNvSpPr>
            <a:spLocks noGrp="1"/>
          </p:cNvSpPr>
          <p:nvPr>
            <p:ph type="title"/>
          </p:nvPr>
        </p:nvSpPr>
        <p:spPr>
          <a:xfrm>
            <a:off x="0" y="1219200"/>
            <a:ext cx="8229600" cy="1143000"/>
          </a:xfrm>
        </p:spPr>
        <p:txBody>
          <a:bodyPr>
            <a:normAutofit/>
          </a:bodyPr>
          <a:lstStyle/>
          <a:p>
            <a:pPr algn="l"/>
            <a:r>
              <a:rPr lang="en-US" dirty="0" smtClean="0">
                <a:effectLst>
                  <a:outerShdw blurRad="38100" dist="38100" dir="2700000" algn="tl">
                    <a:srgbClr val="000000">
                      <a:alpha val="43137"/>
                    </a:srgbClr>
                  </a:outerShdw>
                </a:effectLst>
              </a:rPr>
              <a:t>Strategic Plan Future Projects</a:t>
            </a:r>
            <a:endParaRPr lang="en-US" dirty="0">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52400"/>
            <a:ext cx="2000250" cy="133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26213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5295" y="2438400"/>
            <a:ext cx="8229600" cy="3671887"/>
          </a:xfrm>
        </p:spPr>
        <p:txBody>
          <a:bodyPr/>
          <a:lstStyle/>
          <a:p>
            <a:pPr marL="0" indent="0">
              <a:buNone/>
            </a:pPr>
            <a:r>
              <a:rPr lang="en-US" dirty="0" smtClean="0"/>
              <a:t>2018-2019 Accomplishments:</a:t>
            </a:r>
          </a:p>
          <a:p>
            <a:pPr>
              <a:buFont typeface="Wingdings" panose="05000000000000000000" pitchFamily="2" charset="2"/>
              <a:buChar char="v"/>
            </a:pPr>
            <a:r>
              <a:rPr lang="en-US" sz="2600" dirty="0" smtClean="0"/>
              <a:t>Hosted </a:t>
            </a:r>
            <a:r>
              <a:rPr lang="en-US" sz="2600" dirty="0"/>
              <a:t>and held successful 2019 IFTA/IRP Audit Workshop in Las Vegas, NV with 221 attendees.</a:t>
            </a:r>
          </a:p>
          <a:p>
            <a:pPr>
              <a:buFont typeface="Wingdings" panose="05000000000000000000" pitchFamily="2" charset="2"/>
              <a:buChar char="v"/>
            </a:pPr>
            <a:r>
              <a:rPr lang="en-US" sz="2600" dirty="0" smtClean="0"/>
              <a:t>Joined </a:t>
            </a:r>
            <a:r>
              <a:rPr lang="en-US" sz="2600" dirty="0"/>
              <a:t>with IRP in 2018 to provide a series of five Audit Training Webinars from Pre-Audit Planning to Report Writing.</a:t>
            </a:r>
          </a:p>
          <a:p>
            <a:pPr>
              <a:buFont typeface="Wingdings" panose="05000000000000000000" pitchFamily="2" charset="2"/>
              <a:buChar char="v"/>
            </a:pPr>
            <a:r>
              <a:rPr lang="en-US" sz="2600" dirty="0" smtClean="0"/>
              <a:t>Polled </a:t>
            </a:r>
            <a:r>
              <a:rPr lang="en-US" sz="2600" dirty="0"/>
              <a:t>the audit community to improve the Best Practices Guide and make it more accessible.</a:t>
            </a:r>
          </a:p>
          <a:p>
            <a:pPr>
              <a:buFont typeface="Wingdings" panose="05000000000000000000" pitchFamily="2" charset="2"/>
              <a:buChar char="v"/>
            </a:pPr>
            <a:endParaRPr lang="en-US" dirty="0" smtClean="0"/>
          </a:p>
          <a:p>
            <a:endParaRPr lang="en-US" dirty="0"/>
          </a:p>
        </p:txBody>
      </p:sp>
      <p:sp>
        <p:nvSpPr>
          <p:cNvPr id="3" name="Title 2"/>
          <p:cNvSpPr>
            <a:spLocks noGrp="1"/>
          </p:cNvSpPr>
          <p:nvPr>
            <p:ph type="title"/>
          </p:nvPr>
        </p:nvSpPr>
        <p:spPr>
          <a:xfrm>
            <a:off x="457200" y="1143000"/>
            <a:ext cx="8229600" cy="609600"/>
          </a:xfrm>
        </p:spPr>
        <p:txBody>
          <a:bodyPr>
            <a:noAutofit/>
          </a:bodyPr>
          <a:lstStyle/>
          <a:p>
            <a:r>
              <a:rPr lang="en-US" sz="4000" dirty="0" smtClean="0">
                <a:effectLst>
                  <a:outerShdw blurRad="38100" dist="38100" dir="2700000" algn="tl">
                    <a:srgbClr val="000000">
                      <a:alpha val="43137"/>
                    </a:srgbClr>
                  </a:outerShdw>
                </a:effectLst>
              </a:rPr>
              <a:t>Audit Committee </a:t>
            </a:r>
            <a:br>
              <a:rPr lang="en-US" sz="4000" dirty="0" smtClean="0">
                <a:effectLst>
                  <a:outerShdw blurRad="38100" dist="38100" dir="2700000" algn="tl">
                    <a:srgbClr val="000000">
                      <a:alpha val="43137"/>
                    </a:srgbClr>
                  </a:outerShdw>
                </a:effectLst>
              </a:rPr>
            </a:br>
            <a:r>
              <a:rPr lang="en-US" sz="4000" dirty="0" smtClean="0">
                <a:effectLst>
                  <a:outerShdw blurRad="38100" dist="38100" dir="2700000" algn="tl">
                    <a:srgbClr val="000000">
                      <a:alpha val="43137"/>
                    </a:srgbClr>
                  </a:outerShdw>
                </a:effectLst>
              </a:rPr>
              <a:t>(AC)</a:t>
            </a:r>
            <a:endParaRPr lang="en-US" sz="4000" dirty="0">
              <a:effectLst>
                <a:outerShdw blurRad="38100" dist="38100" dir="2700000" algn="tl">
                  <a:srgbClr val="000000">
                    <a:alpha val="43137"/>
                  </a:srgbClr>
                </a:outerShdw>
              </a:effectLst>
            </a:endParaRP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76200"/>
            <a:ext cx="2433638" cy="202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7974097"/>
      </p:ext>
    </p:extLst>
  </p:cSld>
  <p:clrMapOvr>
    <a:masterClrMapping/>
  </p:clrMapOvr>
  <p:timing>
    <p:tnLst>
      <p:par>
        <p:cTn id="1" dur="indefinite" restart="never" nodeType="tmRoot"/>
      </p:par>
    </p:tnLst>
  </p:timing>
</p:sld>
</file>

<file path=ppt/theme/theme1.xml><?xml version="1.0" encoding="utf-8"?>
<a:theme xmlns:a="http://schemas.openxmlformats.org/drawingml/2006/main" name="IFTA ABM 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FTA ABM 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TotalTime>
  <Words>704</Words>
  <Application>Microsoft Office PowerPoint</Application>
  <PresentationFormat>On-screen Show (4:3)</PresentationFormat>
  <Paragraphs>148</Paragraphs>
  <Slides>20</Slides>
  <Notes>2</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IFTA ABM 2016</vt:lpstr>
      <vt:lpstr>1_IFTA ABM 2016</vt:lpstr>
      <vt:lpstr>PowerPoint Presentation</vt:lpstr>
      <vt:lpstr>Strategic Plan - Input</vt:lpstr>
      <vt:lpstr>Strategic Plan Future Projects</vt:lpstr>
      <vt:lpstr>Committee Activities &amp; Plans</vt:lpstr>
      <vt:lpstr>Clearinghouse Advisory Committee (CAC)</vt:lpstr>
      <vt:lpstr>Strategic Plan Future Projects</vt:lpstr>
      <vt:lpstr>Law Enforcement Committee  (LEC)</vt:lpstr>
      <vt:lpstr>Strategic Plan Future Projects</vt:lpstr>
      <vt:lpstr>Audit Committee  (AC)</vt:lpstr>
      <vt:lpstr>Strategic Plan - Future Projects</vt:lpstr>
      <vt:lpstr>Agreement Procedures Committee (APC)</vt:lpstr>
      <vt:lpstr>PowerPoint Presentation</vt:lpstr>
      <vt:lpstr>PowerPoint Presentation</vt:lpstr>
      <vt:lpstr>Program Compliance Review Committee  (PCRC)</vt:lpstr>
      <vt:lpstr>Strategic Plan Future Projects</vt:lpstr>
      <vt:lpstr>Dispute Resolution Committee  (DRC)</vt:lpstr>
      <vt:lpstr>Strategic Plan Future Projects</vt:lpstr>
      <vt:lpstr>Industry Advisory Committee  (IAC)</vt:lpstr>
      <vt:lpstr>Strategic Plan Future Projects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Lonette Turner</dc:creator>
  <cp:lastModifiedBy>Debora K Meise</cp:lastModifiedBy>
  <cp:revision>51</cp:revision>
  <dcterms:created xsi:type="dcterms:W3CDTF">2016-07-21T22:27:59Z</dcterms:created>
  <dcterms:modified xsi:type="dcterms:W3CDTF">2019-08-01T14:21:12Z</dcterms:modified>
</cp:coreProperties>
</file>